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346" r:id="rId3"/>
    <p:sldId id="347" r:id="rId4"/>
    <p:sldId id="357" r:id="rId5"/>
    <p:sldId id="348" r:id="rId6"/>
    <p:sldId id="352" r:id="rId7"/>
    <p:sldId id="354" r:id="rId8"/>
    <p:sldId id="355" r:id="rId9"/>
    <p:sldId id="360" r:id="rId10"/>
    <p:sldId id="362" r:id="rId11"/>
    <p:sldId id="375" r:id="rId12"/>
    <p:sldId id="350" r:id="rId13"/>
    <p:sldId id="364" r:id="rId14"/>
    <p:sldId id="367" r:id="rId15"/>
    <p:sldId id="369" r:id="rId16"/>
    <p:sldId id="371" r:id="rId17"/>
    <p:sldId id="365" r:id="rId18"/>
    <p:sldId id="368" r:id="rId19"/>
    <p:sldId id="370" r:id="rId20"/>
    <p:sldId id="378" r:id="rId21"/>
    <p:sldId id="376" r:id="rId22"/>
    <p:sldId id="373" r:id="rId23"/>
    <p:sldId id="349" r:id="rId24"/>
    <p:sldId id="374" r:id="rId25"/>
    <p:sldId id="377" r:id="rId26"/>
    <p:sldId id="345" r:id="rId27"/>
    <p:sldId id="372" r:id="rId28"/>
    <p:sldId id="358" r:id="rId29"/>
    <p:sldId id="361" r:id="rId3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6"/>
    <p:restoredTop sz="75312"/>
  </p:normalViewPr>
  <p:slideViewPr>
    <p:cSldViewPr snapToGrid="0" snapToObjects="1">
      <p:cViewPr varScale="1">
        <p:scale>
          <a:sx n="119" d="100"/>
          <a:sy n="119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aia.cs.umass.edu/kurose_ross/videos/1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fference-between-circuit-switching-and-packet-switch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Just as a counter point to packet switching.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We will not be talking about further about circuit switched networks.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The telephone network is the primary example of a circuit switched network.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Circuit Switching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A dedicated communication channel increases the quality of communication.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Guaranteed data rate</a:t>
            </a:r>
          </a:p>
          <a:p>
            <a:pPr marL="342900" marR="0" lvl="0" indent="-3429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circuit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Inefficient use of bandwidth 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Resources are not utilized fully.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- E.g. silent time wastes bandwidth because it cannot be used by others who may want more.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Circuit switching is expensive.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50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We’ll see that the process of transporting you and your baggage from one location to another is similar to transporting a message from one application to another.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metaphor isn’t perfect… they never are…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its good enough to be useful.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I’m going to stretch it here and there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Some things will not quite be exactly like they happen in practice.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they will be close enough to be plausible and hopefully illustrative.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 and your baggage go through a process at the source of your trip.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specify your intended destination by purchasing a ticket.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have a ticket and are ready to travel you can check a bag at the airport.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Once you check your bag, you proceed to a gate and get to load onto the plane.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proceeds to a runway for takeoff.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then flies through the air to the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When the plane arrives at the destination, everything that was done to make the actual transport possible must be undone.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plane lands on a runway and proceeds to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unload from the plane at a gate.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You proceed to baggage claim and collect your checked baggage.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Then if something were to have gone wrong you would interact with a customer service (or ticket agent) again.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7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process-oriented view is pretty easy to follow.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But the service-oriented view is more useful when thinking about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it gets at the heart of how abstractions are used in networks.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way this works is that each layer provides a service by using the layers below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For example, the ticketing service as gets you and your bags from source to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of course doesn’t do all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lower-level services to accomplish that.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the point is that we can think of it as doing all of the work.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sell us a ticket from A to B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Then use the service below (the abstraction) to take care of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ticketing service can handle ticketing issues at the source or destination.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But ticketing service does not know: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where your bags will be checked, retrieved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gates that will be used for boarding and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 that will be used for takeoff or landing.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They let the other services handle that (abstraction).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We can think of the baggage service similarly.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your bags on the plane at the source and off of the plane at the destination (hopefully)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it doesn’t do it all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lower level services (abstractions) below to do </a:t>
            </a:r>
            <a:r>
              <a:rPr lang="en-US" dirty="0" err="1"/>
              <a:t>everhting</a:t>
            </a:r>
            <a:r>
              <a:rPr lang="en-US" dirty="0"/>
              <a:t> between getting the bags on the plane and getting the bags off of the plane..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The baggage service does not know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what gate will be used for boarding / deplaning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the runways that will be used for takeoff and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or the flight path that the plane will take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Similarly for the gate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you on and off of the plane and then use the services (abstraction) to handle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the runway service …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gets the plane into the air or onto the ground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It uses the lower level services for everything in between.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47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Each service adds some additional information that is useful and meaningful to the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For example: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ticketing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When you buy a ticket you get a source and a destination and a confirmation number.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This information is useful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when you check in at the airport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and if you need to discuss a complaint with a ticketing agent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Notice that this information is meaningful to both ends of  this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baggage service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Attaches a bag tag to your baggage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information on it that will (hopefully) get your bag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To the correct plane for departure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From the plane to the correct baggage carrousel on arrival.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Again, this information is meaningful to both ends of the baggage service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- But notice that it is not really useful to any higher level service.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gate service assigns 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gate that will be used for 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gate that will be used when unloading the plane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runway service assigns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 departure runway for takeoff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An arrival runway that will be used for landing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The flight service transports you (the message) from the source to the destination along some route.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Notice that in each case, the information added is useful to that service but not to any service above it.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We’ll see this is the case with networking as well.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- Has the advantage that lower level services can be changed w/o impacting higher level services.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- E.g. Change 747 for DC10 aircraft – no problem.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adapted from: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http://gaia.cs.umass.edu/kurose_ross/videos/1/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61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Application:</a:t>
            </a:r>
          </a:p>
          <a:p>
            <a:r>
              <a:rPr lang="en-US" dirty="0"/>
              <a:t>  - Writes a message to the destination.</a:t>
            </a:r>
          </a:p>
          <a:p>
            <a:r>
              <a:rPr lang="en-US" dirty="0"/>
              <a:t>  - Puts the message in an envelope.</a:t>
            </a:r>
          </a:p>
          <a:p>
            <a:r>
              <a:rPr lang="en-US" dirty="0"/>
              <a:t>  - Writes own name and name of destination application and destination machine on the envelope.</a:t>
            </a:r>
          </a:p>
          <a:p>
            <a:r>
              <a:rPr lang="en-US" dirty="0"/>
              <a:t>  - Hand envelope to source machine.</a:t>
            </a:r>
          </a:p>
          <a:p>
            <a:endParaRPr lang="en-US" dirty="0"/>
          </a:p>
          <a:p>
            <a:r>
              <a:rPr lang="en-US" dirty="0"/>
              <a:t>Source Machine: </a:t>
            </a:r>
          </a:p>
          <a:p>
            <a:r>
              <a:rPr lang="en-US" dirty="0"/>
              <a:t>  - Write own name on the envelope</a:t>
            </a:r>
          </a:p>
          <a:p>
            <a:r>
              <a:rPr lang="en-US" dirty="0"/>
              <a:t>  - Places envelope inside of another envelope.</a:t>
            </a:r>
          </a:p>
          <a:p>
            <a:r>
              <a:rPr lang="en-US" dirty="0"/>
              <a:t>  - Write name of destination machine on the envelope.</a:t>
            </a:r>
          </a:p>
          <a:p>
            <a:r>
              <a:rPr lang="en-US" dirty="0"/>
              <a:t>  - Hand it to the access point.</a:t>
            </a:r>
          </a:p>
          <a:p>
            <a:endParaRPr lang="en-US" dirty="0"/>
          </a:p>
          <a:p>
            <a:r>
              <a:rPr lang="en-US" dirty="0"/>
              <a:t>Source Access Point:</a:t>
            </a:r>
          </a:p>
          <a:p>
            <a:r>
              <a:rPr lang="en-US" dirty="0"/>
              <a:t>  - Place envelope inside another envelope.</a:t>
            </a:r>
          </a:p>
          <a:p>
            <a:r>
              <a:rPr lang="en-US" dirty="0"/>
              <a:t>  - Write name of an adjacent router on envelope.</a:t>
            </a:r>
          </a:p>
          <a:p>
            <a:r>
              <a:rPr lang="en-US" dirty="0"/>
              <a:t>  - Hand that router the envelope.</a:t>
            </a:r>
          </a:p>
          <a:p>
            <a:endParaRPr lang="en-US" dirty="0"/>
          </a:p>
          <a:p>
            <a:r>
              <a:rPr lang="en-US" dirty="0"/>
              <a:t>Router:</a:t>
            </a:r>
          </a:p>
          <a:p>
            <a:r>
              <a:rPr lang="en-US" dirty="0"/>
              <a:t>  - Open the envelope and remove inner envelope.</a:t>
            </a:r>
          </a:p>
          <a:p>
            <a:r>
              <a:rPr lang="en-US" dirty="0"/>
              <a:t>  - Read name of destination.</a:t>
            </a:r>
          </a:p>
          <a:p>
            <a:r>
              <a:rPr lang="en-US" dirty="0"/>
              <a:t>  - Place in another envelope.</a:t>
            </a:r>
          </a:p>
          <a:p>
            <a:r>
              <a:rPr lang="en-US" dirty="0"/>
              <a:t>  - Write name of a router that is closer to the destination on envelope.</a:t>
            </a:r>
          </a:p>
          <a:p>
            <a:r>
              <a:rPr lang="en-US" dirty="0"/>
              <a:t>  - Hand that router the envelope.</a:t>
            </a:r>
          </a:p>
          <a:p>
            <a:r>
              <a:rPr lang="en-US" dirty="0"/>
              <a:t>  - Repeat until envelope is handed to destination access point.</a:t>
            </a:r>
          </a:p>
          <a:p>
            <a:endParaRPr lang="en-US" dirty="0"/>
          </a:p>
          <a:p>
            <a:r>
              <a:rPr lang="en-US" dirty="0"/>
              <a:t>Destination Access Point</a:t>
            </a:r>
          </a:p>
          <a:p>
            <a:r>
              <a:rPr lang="en-US" dirty="0"/>
              <a:t>  - Open envelope and remove inner envelope.</a:t>
            </a:r>
          </a:p>
          <a:p>
            <a:r>
              <a:rPr lang="en-US" dirty="0"/>
              <a:t>  - Hand envelope to the named destination machine.</a:t>
            </a:r>
          </a:p>
          <a:p>
            <a:endParaRPr lang="en-US" dirty="0"/>
          </a:p>
          <a:p>
            <a:r>
              <a:rPr lang="en-US" dirty="0"/>
              <a:t>Destination Machine</a:t>
            </a:r>
          </a:p>
          <a:p>
            <a:r>
              <a:rPr lang="en-US" dirty="0"/>
              <a:t>  - Open envelope and remove the inner envelope.</a:t>
            </a:r>
          </a:p>
          <a:p>
            <a:r>
              <a:rPr lang="en-US" dirty="0"/>
              <a:t>  - Hand envelope to the named application.</a:t>
            </a:r>
          </a:p>
          <a:p>
            <a:endParaRPr lang="en-US" dirty="0"/>
          </a:p>
          <a:p>
            <a:r>
              <a:rPr lang="en-US" dirty="0"/>
              <a:t>Destination Application</a:t>
            </a:r>
          </a:p>
          <a:p>
            <a:r>
              <a:rPr lang="en-US" dirty="0"/>
              <a:t> - Open the envelope and read the 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72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thing happens in computer networks.</a:t>
            </a:r>
          </a:p>
          <a:p>
            <a:endParaRPr lang="en-US" dirty="0"/>
          </a:p>
          <a:p>
            <a:r>
              <a:rPr lang="en-US" dirty="0"/>
              <a:t>There are layers and each layer defines a service.</a:t>
            </a:r>
          </a:p>
          <a:p>
            <a:r>
              <a:rPr lang="en-US" dirty="0"/>
              <a:t>  - Each service adds some information</a:t>
            </a:r>
          </a:p>
          <a:p>
            <a:r>
              <a:rPr lang="en-US" dirty="0"/>
              <a:t>  - And then uses the next lower layer as an abstraction to perform that service.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  - The source application knows:</a:t>
            </a:r>
          </a:p>
          <a:p>
            <a:r>
              <a:rPr lang="en-US" dirty="0"/>
              <a:t>    - What it wants to send, where it is being sent from and where it wants to send it to.</a:t>
            </a:r>
          </a:p>
          <a:p>
            <a:r>
              <a:rPr lang="en-US" dirty="0"/>
              <a:t>    - Like you purchasing an airline ticket and getting assigned a source and destination and confirmation number.</a:t>
            </a:r>
          </a:p>
          <a:p>
            <a:r>
              <a:rPr lang="en-US" dirty="0"/>
              <a:t>  - The source application does not know:</a:t>
            </a:r>
          </a:p>
          <a:p>
            <a:r>
              <a:rPr lang="en-US" dirty="0"/>
              <a:t>     - How to get that message to the application at the destination.</a:t>
            </a:r>
          </a:p>
          <a:p>
            <a:r>
              <a:rPr lang="en-US" dirty="0"/>
              <a:t>     - But it doesn’t need to…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The application layer adds its information and passes the message off to the transport layer</a:t>
            </a:r>
          </a:p>
          <a:p>
            <a:r>
              <a:rPr lang="en-US" dirty="0"/>
              <a:t>The transport layer adds its information and passes it off to the network layer</a:t>
            </a:r>
          </a:p>
          <a:p>
            <a:r>
              <a:rPr lang="en-US" dirty="0"/>
              <a:t>The network layer adds its information and passes it off to the link layer</a:t>
            </a:r>
          </a:p>
          <a:p>
            <a:r>
              <a:rPr lang="en-US" dirty="0"/>
              <a:t>The link layer adds its information and passes it off to the physical layer</a:t>
            </a:r>
          </a:p>
          <a:p>
            <a:endParaRPr lang="en-US" dirty="0"/>
          </a:p>
          <a:p>
            <a:r>
              <a:rPr lang="en-US" dirty="0"/>
              <a:t>The physical layer transfers the message to a router…</a:t>
            </a:r>
          </a:p>
          <a:p>
            <a:r>
              <a:rPr lang="en-US" dirty="0"/>
              <a:t>  - The router will need to rewrite some of the information in order to pass it along to the next </a:t>
            </a:r>
            <a:r>
              <a:rPr lang="en-US" dirty="0" err="1"/>
              <a:t>rounter</a:t>
            </a:r>
            <a:endParaRPr lang="en-US" dirty="0"/>
          </a:p>
          <a:p>
            <a:r>
              <a:rPr lang="en-US" dirty="0"/>
              <a:t>    - This would be like a flight with layovers</a:t>
            </a:r>
          </a:p>
          <a:p>
            <a:r>
              <a:rPr lang="en-US" dirty="0"/>
              <a:t>    - There is landing runway and deplaning at the arrival gate</a:t>
            </a:r>
          </a:p>
          <a:p>
            <a:r>
              <a:rPr lang="en-US" dirty="0"/>
              <a:t>    - Then a new departure gate and arrival assigned</a:t>
            </a:r>
          </a:p>
          <a:p>
            <a:r>
              <a:rPr lang="en-US" dirty="0"/>
              <a:t>    - And a new takeoff and landing runway is assigned</a:t>
            </a:r>
          </a:p>
          <a:p>
            <a:r>
              <a:rPr lang="en-US" dirty="0"/>
              <a:t>    - And a new flight route is plotted.</a:t>
            </a:r>
          </a:p>
          <a:p>
            <a:r>
              <a:rPr lang="en-US" dirty="0"/>
              <a:t>  - But you don’t have to claim and recheck your bags, or get a new ticket.</a:t>
            </a:r>
          </a:p>
          <a:p>
            <a:endParaRPr lang="en-US" dirty="0"/>
          </a:p>
          <a:p>
            <a:r>
              <a:rPr lang="en-US" dirty="0"/>
              <a:t>It may require several hops to get to the </a:t>
            </a:r>
          </a:p>
          <a:p>
            <a:r>
              <a:rPr lang="en-US" dirty="0"/>
              <a:t>Then when the destination machine is reached</a:t>
            </a:r>
          </a:p>
          <a:p>
            <a:r>
              <a:rPr lang="en-US" dirty="0"/>
              <a:t>  - It removes the information from each layer</a:t>
            </a:r>
          </a:p>
          <a:p>
            <a:r>
              <a:rPr lang="en-US" dirty="0"/>
              <a:t>  - and ultimately delivers the message to the application.</a:t>
            </a:r>
          </a:p>
          <a:p>
            <a:endParaRPr lang="en-US" dirty="0"/>
          </a:p>
          <a:p>
            <a:r>
              <a:rPr lang="en-US" dirty="0"/>
              <a:t>So from the perspective of the applications, they are talking directly to each other.</a:t>
            </a:r>
          </a:p>
          <a:p>
            <a:r>
              <a:rPr lang="en-US" dirty="0"/>
              <a:t>  - They are unaware of the information that is being added and removed.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Layer was like application </a:t>
            </a:r>
          </a:p>
          <a:p>
            <a:r>
              <a:rPr lang="en-US" dirty="0"/>
              <a:t>  - writing note to other application</a:t>
            </a:r>
          </a:p>
          <a:p>
            <a:r>
              <a:rPr lang="en-US" dirty="0"/>
              <a:t>  - placing it in the envelope with the destination machine and application written on it.</a:t>
            </a:r>
          </a:p>
          <a:p>
            <a:endParaRPr lang="en-US" dirty="0"/>
          </a:p>
          <a:p>
            <a:r>
              <a:rPr lang="en-US" dirty="0"/>
              <a:t>Transport Layer would be like:</a:t>
            </a:r>
          </a:p>
          <a:p>
            <a:r>
              <a:rPr lang="en-US" dirty="0"/>
              <a:t>  - OS on source deciding the message is too large and breaking it into smaller chunks.</a:t>
            </a:r>
          </a:p>
          <a:p>
            <a:r>
              <a:rPr lang="en-US" dirty="0"/>
              <a:t>    - Could have torn the message in two and put it into two envelopes and numbered them.</a:t>
            </a:r>
          </a:p>
          <a:p>
            <a:r>
              <a:rPr lang="en-US" dirty="0"/>
              <a:t>    - Then put each of those in its own envelope labeled with the destination machine.</a:t>
            </a:r>
          </a:p>
          <a:p>
            <a:r>
              <a:rPr lang="en-US" dirty="0"/>
              <a:t>  - OS at destination</a:t>
            </a:r>
          </a:p>
          <a:p>
            <a:r>
              <a:rPr lang="en-US" dirty="0"/>
              <a:t>    - Collects packets and reassembles them into the message</a:t>
            </a:r>
          </a:p>
          <a:p>
            <a:r>
              <a:rPr lang="en-US" dirty="0"/>
              <a:t>    - Delivers the message to the application.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0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Layer was like each router</a:t>
            </a:r>
          </a:p>
          <a:p>
            <a:r>
              <a:rPr lang="en-US" dirty="0"/>
              <a:t>  - Opened the envelope it received to see where the message was headed.</a:t>
            </a:r>
          </a:p>
          <a:p>
            <a:r>
              <a:rPr lang="en-US" dirty="0"/>
              <a:t>  - Found a router that is closer to the destination</a:t>
            </a:r>
          </a:p>
          <a:p>
            <a:r>
              <a:rPr lang="en-US" dirty="0"/>
              <a:t>  - Put the message in an envelope with the address of that router</a:t>
            </a:r>
          </a:p>
          <a:p>
            <a:endParaRPr lang="en-US" dirty="0"/>
          </a:p>
          <a:p>
            <a:r>
              <a:rPr lang="en-US" dirty="0"/>
              <a:t>Link Layer</a:t>
            </a:r>
          </a:p>
          <a:p>
            <a:r>
              <a:rPr lang="en-US" dirty="0"/>
              <a:t>  - We ignored this in our activity.</a:t>
            </a:r>
          </a:p>
          <a:p>
            <a:r>
              <a:rPr lang="en-US" dirty="0"/>
              <a:t>  - This would be sort of like translating the name of the next router to its physical location</a:t>
            </a:r>
          </a:p>
          <a:p>
            <a:r>
              <a:rPr lang="en-US" dirty="0"/>
              <a:t>    - Look at the name, and then translate that to, hand this to your right.</a:t>
            </a:r>
          </a:p>
          <a:p>
            <a:endParaRPr lang="en-US" dirty="0"/>
          </a:p>
          <a:p>
            <a:r>
              <a:rPr lang="en-US" dirty="0"/>
              <a:t>Physical Layer</a:t>
            </a:r>
          </a:p>
          <a:p>
            <a:r>
              <a:rPr lang="en-US" dirty="0"/>
              <a:t>  - We also ignored this in our activity.</a:t>
            </a:r>
          </a:p>
          <a:p>
            <a:r>
              <a:rPr lang="en-US" dirty="0"/>
              <a:t>  - It would be sort of like </a:t>
            </a:r>
          </a:p>
          <a:p>
            <a:r>
              <a:rPr lang="en-US" dirty="0"/>
              <a:t>    - rewriting everything on and in all of the envelopes as a long string of 1’s and 0’s</a:t>
            </a:r>
          </a:p>
          <a:p>
            <a:r>
              <a:rPr lang="en-US" dirty="0"/>
              <a:t>    - then passing those 1’s and 0’s to the next device </a:t>
            </a:r>
          </a:p>
          <a:p>
            <a:r>
              <a:rPr lang="en-US" dirty="0"/>
              <a:t>    - then it would reassemble them into new envelopes with the same content and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89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message and other layer information becomes the data being transferred by the next lower service.</a:t>
            </a:r>
          </a:p>
          <a:p>
            <a:r>
              <a:rPr lang="en-US" dirty="0"/>
              <a:t>  - This is like placing the message in the envelope</a:t>
            </a:r>
          </a:p>
          <a:p>
            <a:r>
              <a:rPr lang="en-US" dirty="0"/>
              <a:t>  - and that envelope in another envelope</a:t>
            </a:r>
          </a:p>
          <a:p>
            <a:r>
              <a:rPr lang="en-US" dirty="0"/>
              <a:t>  - and so on.</a:t>
            </a:r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not because you are expected to have an answer.</a:t>
            </a:r>
          </a:p>
          <a:p>
            <a:r>
              <a:rPr lang="en-US" dirty="0"/>
              <a:t>But just to get your perspectives and take stock of our starting point.</a:t>
            </a:r>
          </a:p>
          <a:p>
            <a:r>
              <a:rPr lang="en-US" dirty="0"/>
              <a:t>The materials will cover everything we are expected to know about networks.</a:t>
            </a:r>
          </a:p>
        </p:txBody>
      </p:sp>
    </p:spTree>
    <p:extLst>
      <p:ext uri="{BB962C8B-B14F-4D97-AF65-F5344CB8AC3E}">
        <p14:creationId xmlns:p14="http://schemas.microsoft.com/office/powerpoint/2010/main" val="375564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44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Differential pair image from: https://</a:t>
            </a:r>
            <a:r>
              <a:rPr lang="en-US" dirty="0" err="1"/>
              <a:t>www.microcontrollertips.com</a:t>
            </a:r>
            <a:r>
              <a:rPr lang="en-US" dirty="0"/>
              <a:t>/what-is-differential-signaling-</a:t>
            </a:r>
            <a:r>
              <a:rPr lang="en-US" dirty="0" err="1"/>
              <a:t>faq</a:t>
            </a:r>
            <a:r>
              <a:rPr lang="en-US" dirty="0"/>
              <a:t>/</a:t>
            </a:r>
          </a:p>
          <a:p>
            <a:r>
              <a:rPr lang="en-US" dirty="0"/>
              <a:t>Frequency encoding image from: https://</a:t>
            </a:r>
            <a:r>
              <a:rPr lang="en-US" dirty="0" err="1"/>
              <a:t>www.tmatlantic.com</a:t>
            </a:r>
            <a:r>
              <a:rPr lang="en-US" dirty="0"/>
              <a:t>/encyclopedia/</a:t>
            </a:r>
            <a:r>
              <a:rPr lang="en-US" dirty="0" err="1"/>
              <a:t>index.php?ELEMENT_ID</a:t>
            </a:r>
            <a:r>
              <a:rPr lang="en-US" dirty="0"/>
              <a:t>=10422</a:t>
            </a:r>
          </a:p>
        </p:txBody>
      </p:sp>
    </p:spTree>
    <p:extLst>
      <p:ext uri="{BB962C8B-B14F-4D97-AF65-F5344CB8AC3E}">
        <p14:creationId xmlns:p14="http://schemas.microsoft.com/office/powerpoint/2010/main" val="279906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83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Ticketing agents can talk</a:t>
            </a:r>
          </a:p>
          <a:p>
            <a:endParaRPr lang="en-US" dirty="0"/>
          </a:p>
          <a:p>
            <a:r>
              <a:rPr lang="en-US" dirty="0"/>
              <a:t>Baggage check people can talk</a:t>
            </a:r>
          </a:p>
        </p:txBody>
      </p:sp>
    </p:spTree>
    <p:extLst>
      <p:ext uri="{BB962C8B-B14F-4D97-AF65-F5344CB8AC3E}">
        <p14:creationId xmlns:p14="http://schemas.microsoft.com/office/powerpoint/2010/main" val="126619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5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focus on the internet here.</a:t>
            </a:r>
          </a:p>
          <a:p>
            <a:r>
              <a:rPr lang="en-US" dirty="0"/>
              <a:t>  - It is a specific network.</a:t>
            </a:r>
          </a:p>
          <a:p>
            <a:r>
              <a:rPr lang="en-US" dirty="0"/>
              <a:t>  - There are lots of other types of networks and lots of other things to know.</a:t>
            </a:r>
          </a:p>
          <a:p>
            <a:r>
              <a:rPr lang="en-US" dirty="0"/>
              <a:t>  - The COMP 352 course on Networks is good for that.</a:t>
            </a:r>
          </a:p>
          <a:p>
            <a:r>
              <a:rPr lang="en-US" dirty="0"/>
              <a:t>  - Here we wan to </a:t>
            </a:r>
          </a:p>
          <a:p>
            <a:r>
              <a:rPr lang="en-US" dirty="0"/>
              <a:t>    - develop some understanding of how things fit together</a:t>
            </a:r>
          </a:p>
          <a:p>
            <a:r>
              <a:rPr lang="en-US" dirty="0"/>
              <a:t>    - build some intuition about how things work that will provide hooks for future learning.</a:t>
            </a:r>
          </a:p>
          <a:p>
            <a:endParaRPr lang="en-US" dirty="0"/>
          </a:p>
          <a:p>
            <a:r>
              <a:rPr lang="en-US" dirty="0"/>
              <a:t>Internet is a network of </a:t>
            </a:r>
            <a:r>
              <a:rPr lang="en-US" dirty="0" err="1"/>
              <a:t>neworks</a:t>
            </a:r>
            <a:r>
              <a:rPr lang="en-US" dirty="0"/>
              <a:t>.</a:t>
            </a:r>
          </a:p>
          <a:p>
            <a:r>
              <a:rPr lang="en-US" dirty="0"/>
              <a:t>  - Local area networks (LAN)</a:t>
            </a:r>
          </a:p>
          <a:p>
            <a:r>
              <a:rPr lang="en-US" dirty="0"/>
              <a:t>    - Cover a small geographical area</a:t>
            </a:r>
          </a:p>
          <a:p>
            <a:r>
              <a:rPr lang="en-US" dirty="0"/>
              <a:t>    - Run by one organization</a:t>
            </a:r>
          </a:p>
          <a:p>
            <a:r>
              <a:rPr lang="en-US" dirty="0"/>
              <a:t>      - enterprise network (businesses, e.g. the College)</a:t>
            </a:r>
          </a:p>
          <a:p>
            <a:r>
              <a:rPr lang="en-US" dirty="0"/>
              <a:t>      - home networks</a:t>
            </a:r>
          </a:p>
          <a:p>
            <a:r>
              <a:rPr lang="en-US" dirty="0"/>
              <a:t>      - A cell in a cellular data network</a:t>
            </a:r>
          </a:p>
          <a:p>
            <a:r>
              <a:rPr lang="en-US" dirty="0"/>
              <a:t>    - Short connections</a:t>
            </a:r>
          </a:p>
          <a:p>
            <a:r>
              <a:rPr lang="en-US" dirty="0"/>
              <a:t>      - wire, </a:t>
            </a:r>
            <a:r>
              <a:rPr lang="en-US" dirty="0" err="1"/>
              <a:t>WiFi</a:t>
            </a:r>
            <a:r>
              <a:rPr lang="en-US" dirty="0"/>
              <a:t>, cellular to cell tower.</a:t>
            </a:r>
          </a:p>
          <a:p>
            <a:endParaRPr lang="en-US" dirty="0"/>
          </a:p>
          <a:p>
            <a:r>
              <a:rPr lang="en-US" dirty="0"/>
              <a:t>  - Wide area networks (WAN)</a:t>
            </a:r>
          </a:p>
          <a:p>
            <a:r>
              <a:rPr lang="en-US" dirty="0"/>
              <a:t>    - Cover large geographic areas</a:t>
            </a:r>
          </a:p>
          <a:p>
            <a:r>
              <a:rPr lang="en-US" dirty="0"/>
              <a:t>    - Run by Internet service providers (ISPs)</a:t>
            </a:r>
          </a:p>
          <a:p>
            <a:r>
              <a:rPr lang="en-US" dirty="0"/>
              <a:t>    - Longer connections</a:t>
            </a:r>
          </a:p>
          <a:p>
            <a:r>
              <a:rPr lang="en-US" dirty="0"/>
              <a:t>      - Fiber-optic cables</a:t>
            </a:r>
          </a:p>
          <a:p>
            <a:endParaRPr lang="en-US" dirty="0"/>
          </a:p>
          <a:p>
            <a:r>
              <a:rPr lang="en-US" dirty="0"/>
              <a:t>Local traffic </a:t>
            </a:r>
          </a:p>
          <a:p>
            <a:r>
              <a:rPr lang="en-US" dirty="0"/>
              <a:t>  - Internal to the LAN</a:t>
            </a:r>
          </a:p>
          <a:p>
            <a:endParaRPr lang="en-US" dirty="0"/>
          </a:p>
          <a:p>
            <a:r>
              <a:rPr lang="en-US" dirty="0"/>
              <a:t>Internet traffic</a:t>
            </a:r>
          </a:p>
          <a:p>
            <a:r>
              <a:rPr lang="en-US" dirty="0"/>
              <a:t>  - Originates in a LAN</a:t>
            </a:r>
          </a:p>
          <a:p>
            <a:r>
              <a:rPr lang="en-US" dirty="0"/>
              <a:t>  - Leaves the LAN</a:t>
            </a:r>
          </a:p>
          <a:p>
            <a:r>
              <a:rPr lang="en-US" dirty="0"/>
              <a:t>  - Travels through the WAN</a:t>
            </a:r>
          </a:p>
          <a:p>
            <a:r>
              <a:rPr lang="en-US" dirty="0"/>
              <a:t>  - Arrives at a destination LAN</a:t>
            </a:r>
          </a:p>
          <a:p>
            <a:r>
              <a:rPr lang="en-US" dirty="0"/>
              <a:t>  - Delivered to destination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vocabulary that we’ll need.</a:t>
            </a:r>
          </a:p>
          <a:p>
            <a:endParaRPr lang="en-US" dirty="0"/>
          </a:p>
          <a:p>
            <a:r>
              <a:rPr lang="en-US" dirty="0"/>
              <a:t>End Systems:</a:t>
            </a:r>
          </a:p>
          <a:p>
            <a:r>
              <a:rPr lang="en-US" dirty="0"/>
              <a:t>  - Phones, laptops, desktops, servers</a:t>
            </a:r>
          </a:p>
          <a:p>
            <a:r>
              <a:rPr lang="en-US" dirty="0"/>
              <a:t>  - Refrigerators, microwaves, picture frames,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Source is the originator of a transmission</a:t>
            </a:r>
          </a:p>
          <a:p>
            <a:r>
              <a:rPr lang="en-US" dirty="0"/>
              <a:t>  - Destination is the target or recipient of a transmission.</a:t>
            </a:r>
          </a:p>
          <a:p>
            <a:endParaRPr lang="en-US" dirty="0"/>
          </a:p>
          <a:p>
            <a:r>
              <a:rPr lang="en-US" dirty="0"/>
              <a:t>Access Points:</a:t>
            </a:r>
          </a:p>
          <a:p>
            <a:r>
              <a:rPr lang="en-US" dirty="0"/>
              <a:t>  - Point where end system connects to the network.</a:t>
            </a:r>
          </a:p>
          <a:p>
            <a:r>
              <a:rPr lang="en-US" dirty="0"/>
              <a:t>  - Wired: Hubs (wired ethernet)</a:t>
            </a:r>
          </a:p>
          <a:p>
            <a:r>
              <a:rPr lang="en-US" dirty="0"/>
              <a:t>  - Wireless: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r>
              <a:rPr lang="en-US" dirty="0"/>
              <a:t>  - Broadcast to devices, wired to network.</a:t>
            </a:r>
          </a:p>
          <a:p>
            <a:endParaRPr lang="en-US" dirty="0"/>
          </a:p>
          <a:p>
            <a:r>
              <a:rPr lang="en-US" dirty="0"/>
              <a:t>Switches / Routers:</a:t>
            </a:r>
          </a:p>
          <a:p>
            <a:r>
              <a:rPr lang="en-US" dirty="0"/>
              <a:t>  - Internal to the network</a:t>
            </a:r>
          </a:p>
          <a:p>
            <a:r>
              <a:rPr lang="en-US" dirty="0"/>
              <a:t>  - Direct and control the flow of traffic.</a:t>
            </a:r>
          </a:p>
          <a:p>
            <a:r>
              <a:rPr lang="en-US" dirty="0"/>
              <a:t>  - Wired to access points and/or other routers</a:t>
            </a:r>
          </a:p>
          <a:p>
            <a:r>
              <a:rPr lang="en-US" dirty="0"/>
              <a:t>  - Small number of wired connections…</a:t>
            </a:r>
          </a:p>
          <a:p>
            <a:r>
              <a:rPr lang="en-US" dirty="0"/>
              <a:t>  - The edge router is the router where traffic leaves or arrives at the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7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01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 applications:  Essentially to the applications it seems as if they are talking directly to each other.</a:t>
            </a:r>
          </a:p>
          <a:p>
            <a:r>
              <a:rPr lang="en-US" dirty="0"/>
              <a:t>  - They open a connection and exchange messages.</a:t>
            </a:r>
          </a:p>
          <a:p>
            <a:r>
              <a:rPr lang="en-US" dirty="0"/>
              <a:t>  - The rest of it is an abstraction that they use.</a:t>
            </a:r>
          </a:p>
          <a:p>
            <a:r>
              <a:rPr lang="en-US" dirty="0"/>
              <a:t>  - How the information gets from source to destination is not a concern of the application in this high level view.</a:t>
            </a:r>
          </a:p>
          <a:p>
            <a:endParaRPr lang="en-US" dirty="0"/>
          </a:p>
          <a:p>
            <a:r>
              <a:rPr lang="en-US" dirty="0"/>
              <a:t>  - E.g. Zoom on your machine talking to Zoom on another machine.</a:t>
            </a:r>
          </a:p>
          <a:p>
            <a:r>
              <a:rPr lang="en-US" dirty="0"/>
              <a:t>  - E.g. Browser on your machine talking to web server on another machine (HTTP)</a:t>
            </a:r>
          </a:p>
          <a:p>
            <a:r>
              <a:rPr lang="en-US" dirty="0"/>
              <a:t>  - E.g. Email program on your machine talking to the e-mail server on another machine (SMTP, IMAP)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to Process:</a:t>
            </a:r>
          </a:p>
          <a:p>
            <a:r>
              <a:rPr lang="en-US" dirty="0"/>
              <a:t>  - Within a machine there may be multiple programs “talking” to other programs on different machines.</a:t>
            </a:r>
          </a:p>
          <a:p>
            <a:r>
              <a:rPr lang="en-US" dirty="0"/>
              <a:t>    - Your machine may have a Zoom connection to zoom on another machine, </a:t>
            </a:r>
          </a:p>
          <a:p>
            <a:r>
              <a:rPr lang="en-US" dirty="0"/>
              <a:t>    - Your web browser may have multiple connections to web servers on other machines.</a:t>
            </a:r>
          </a:p>
          <a:p>
            <a:r>
              <a:rPr lang="en-US" dirty="0"/>
              <a:t>    - Your e-mail program may have multiple connections to mail servers on other machines. </a:t>
            </a:r>
          </a:p>
          <a:p>
            <a:r>
              <a:rPr lang="en-US" dirty="0"/>
              <a:t>  - We need a way to ensure that the incoming data from all of those connections gets to the correct process (application) within your machine.</a:t>
            </a:r>
          </a:p>
          <a:p>
            <a:r>
              <a:rPr lang="en-US" dirty="0"/>
              <a:t>  - Can think of this using an apartment building metaphor:</a:t>
            </a:r>
          </a:p>
          <a:p>
            <a:r>
              <a:rPr lang="en-US" dirty="0"/>
              <a:t>    - If we think of each machine as an apartment building</a:t>
            </a:r>
          </a:p>
          <a:p>
            <a:r>
              <a:rPr lang="en-US" dirty="0"/>
              <a:t>      - It has an address.</a:t>
            </a:r>
          </a:p>
          <a:p>
            <a:r>
              <a:rPr lang="en-US" dirty="0"/>
              <a:t>      - then each process will have an apartment number within the building.</a:t>
            </a:r>
          </a:p>
          <a:p>
            <a:r>
              <a:rPr lang="en-US" dirty="0"/>
              <a:t>  - The Transfer Control Protocol (TCP) or User Datagram Protocol (UDP) is responsible for that.</a:t>
            </a:r>
          </a:p>
          <a:p>
            <a:r>
              <a:rPr lang="en-US" dirty="0"/>
              <a:t>    - HTTP uses TCP</a:t>
            </a:r>
          </a:p>
          <a:p>
            <a:r>
              <a:rPr lang="en-US" dirty="0"/>
              <a:t>    - Video streaming would used UDP</a:t>
            </a:r>
          </a:p>
          <a:p>
            <a:r>
              <a:rPr lang="en-US" dirty="0"/>
              <a:t>    - More on those later.</a:t>
            </a:r>
          </a:p>
          <a:p>
            <a:endParaRPr lang="en-US" dirty="0"/>
          </a:p>
          <a:p>
            <a:r>
              <a:rPr lang="en-US" dirty="0"/>
              <a:t>Host to Host:</a:t>
            </a:r>
          </a:p>
          <a:p>
            <a:r>
              <a:rPr lang="en-US" dirty="0"/>
              <a:t>  - Ultimately, though the information being transported between two end systems (hosts) it must move along a path through other nodes.</a:t>
            </a:r>
          </a:p>
          <a:p>
            <a:r>
              <a:rPr lang="en-US" dirty="0"/>
              <a:t>    - E.g. Zoom – what path does the information take to get between these machines?</a:t>
            </a:r>
          </a:p>
          <a:p>
            <a:r>
              <a:rPr lang="en-US" dirty="0"/>
              <a:t>  - The Internet Protocol (IP) is responsible for that.</a:t>
            </a:r>
          </a:p>
          <a:p>
            <a:r>
              <a:rPr lang="en-US" dirty="0"/>
              <a:t>    - More on IP later.</a:t>
            </a:r>
          </a:p>
          <a:p>
            <a:r>
              <a:rPr lang="en-US" dirty="0"/>
              <a:t>  - Metaphorically this is like a letter being delivered from one address to another (to the building but not to the apartment.)</a:t>
            </a:r>
          </a:p>
          <a:p>
            <a:endParaRPr lang="en-US" dirty="0"/>
          </a:p>
          <a:p>
            <a:r>
              <a:rPr lang="en-US" dirty="0"/>
              <a:t>Across a Single Link</a:t>
            </a:r>
          </a:p>
          <a:p>
            <a:r>
              <a:rPr lang="en-US" dirty="0"/>
              <a:t>  - In order to move along a path from  from end system to end system it must be able to move between two nodes.</a:t>
            </a:r>
          </a:p>
          <a:p>
            <a:r>
              <a:rPr lang="en-US" dirty="0"/>
              <a:t>  - It is then just moved between pairs of nodes all along the path from source to destination.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9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Advantages of Packet switching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This ensures reliable communication - Packets are rerouted in case of any problems..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Sharing - packet switching makes use of available bandwidth efficiently.</a:t>
            </a:r>
          </a:p>
          <a:p>
            <a:pPr marL="0" marR="0" lv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None/>
              <a:tabLst>
                <a:tab pos="457200" algn="l"/>
              </a:tabLs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- cost-effective.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Disadvantages of Packet switching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the network becomes overloaded, packets are delayed or discarded, or dropped.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not secured if security protocols are not used during packet transmission.</a:t>
            </a: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culled from : </a:t>
            </a:r>
            <a:r>
              <a:rPr lang="en-US" sz="1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https://www.tutorialspoint.com/difference-between-circuit-switching-and-packet-switching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9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7/10/circuitswitching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pposite-tech.com/blog/packet-switching-vs-circuit-switching/" TargetMode="External"/><Relationship Id="rId4" Type="http://schemas.openxmlformats.org/officeDocument/2006/relationships/image" Target="https://www.apposite-tech.com/wp-content/uploads/2019/06/packet-switching-brand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NA1 – Network Abstractions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3938-D588-331A-5E8F-BF1147D9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978" y="177113"/>
            <a:ext cx="4944300" cy="645300"/>
          </a:xfrm>
        </p:spPr>
        <p:txBody>
          <a:bodyPr/>
          <a:lstStyle/>
          <a:p>
            <a:r>
              <a:rPr lang="en-US" sz="2800" dirty="0"/>
              <a:t>Circuit Switched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7A55E-FED6-0D61-B4E1-78A52456BC4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535E3F-3957-460E-7915-B63FBF60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233" y="1122474"/>
            <a:ext cx="7049791" cy="3126223"/>
          </a:xfrm>
        </p:spPr>
        <p:txBody>
          <a:bodyPr/>
          <a:lstStyle/>
          <a:p>
            <a:r>
              <a:rPr lang="en-US" sz="2400" dirty="0"/>
              <a:t>In a </a:t>
            </a:r>
            <a:r>
              <a:rPr lang="en-US" sz="2400" b="1" i="1" dirty="0"/>
              <a:t>Circuit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Dedicated circuits are allocated to each connection.</a:t>
            </a:r>
          </a:p>
          <a:p>
            <a:pPr lvl="1"/>
            <a:r>
              <a:rPr lang="en-US" sz="1800" dirty="0"/>
              <a:t>Circuits are maintained for as long as the connection is open.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C64864E-7CC5-3D81-85CD-C40BF6592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4517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C742F4BE-8467-D1D0-FA05-03DB2CAA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942" y="2584134"/>
            <a:ext cx="5232115" cy="221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D8AE49-5F3D-E8AF-E430-C7641F6CC830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870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FD339F9-7629-AEF7-83D5-3F282DA1F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Layers (Abstractions)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6879-07BC-7AFC-DD2B-EF4CC8C484F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34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1FD95E-2AF2-2EEC-834C-A9BD2DD55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you and your baggage from one place to another.</a:t>
            </a:r>
          </a:p>
          <a:p>
            <a:pPr lvl="1"/>
            <a:r>
              <a:rPr lang="en-US" sz="2000" b="1" dirty="0"/>
              <a:t>A process-oriented view.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9913BD-B6CC-B6FF-3EEA-6E645395DEE7}"/>
              </a:ext>
            </a:extLst>
          </p:cNvPr>
          <p:cNvGrpSpPr/>
          <p:nvPr/>
        </p:nvGrpSpPr>
        <p:grpSpPr>
          <a:xfrm>
            <a:off x="1466636" y="1952089"/>
            <a:ext cx="6478887" cy="3010329"/>
            <a:chOff x="1466636" y="1952089"/>
            <a:chExt cx="6478887" cy="3010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9C94E3-CF6D-3CD4-A6C8-DD79ECB8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636" y="1952089"/>
              <a:ext cx="6478887" cy="301032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493131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57BA-A39E-416D-4553-421981C4CBF2}"/>
                </a:ext>
              </a:extLst>
            </p:cNvPr>
            <p:cNvSpPr txBox="1"/>
            <p:nvPr/>
          </p:nvSpPr>
          <p:spPr>
            <a:xfrm>
              <a:off x="4675257" y="4444588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FBCE4-59BB-975E-1E35-08AB1285D757}"/>
                </a:ext>
              </a:extLst>
            </p:cNvPr>
            <p:cNvSpPr txBox="1"/>
            <p:nvPr/>
          </p:nvSpPr>
          <p:spPr>
            <a:xfrm>
              <a:off x="6919027" y="4085530"/>
              <a:ext cx="760144" cy="369332"/>
            </a:xfrm>
            <a:prstGeom prst="rect">
              <a:avLst/>
            </a:prstGeom>
            <a:solidFill>
              <a:srgbClr val="A0B1C0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050C99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D53BDA-A25E-2975-840F-D4E16E2E6810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7798D-F269-9736-9E17-2DAF33DE3D58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E1367-A4E2-2EF2-FB81-BACFC995E82B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90525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78D918-4E19-D9C6-830D-B70F2A95D9FE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17234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5811189" cy="645300"/>
          </a:xfrm>
        </p:spPr>
        <p:txBody>
          <a:bodyPr/>
          <a:lstStyle/>
          <a:p>
            <a:r>
              <a:rPr lang="en-US" sz="2800" dirty="0"/>
              <a:t>Bridging the Chasm: By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FF1FD6-DA25-32BD-23D3-EB59A42F4D6A}"/>
              </a:ext>
            </a:extLst>
          </p:cNvPr>
          <p:cNvGrpSpPr/>
          <p:nvPr/>
        </p:nvGrpSpPr>
        <p:grpSpPr>
          <a:xfrm>
            <a:off x="1303465" y="2334780"/>
            <a:ext cx="6737124" cy="2244943"/>
            <a:chOff x="1132880" y="1998265"/>
            <a:chExt cx="7621960" cy="2234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E9BFF1-EEE6-4E68-CB33-9F0F85BA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880" y="1998265"/>
              <a:ext cx="7621960" cy="2234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A6F77-85A8-BFB8-F747-BDB451C0FE70}"/>
                </a:ext>
              </a:extLst>
            </p:cNvPr>
            <p:cNvSpPr txBox="1"/>
            <p:nvPr/>
          </p:nvSpPr>
          <p:spPr>
            <a:xfrm>
              <a:off x="2597077" y="3705924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0E5325-5639-BE52-8B70-E72FFDBB25CD}"/>
                </a:ext>
              </a:extLst>
            </p:cNvPr>
            <p:cNvSpPr txBox="1"/>
            <p:nvPr/>
          </p:nvSpPr>
          <p:spPr>
            <a:xfrm>
              <a:off x="7453692" y="3723157"/>
              <a:ext cx="760144" cy="369332"/>
            </a:xfrm>
            <a:prstGeom prst="rect">
              <a:avLst/>
            </a:prstGeom>
            <a:solidFill>
              <a:srgbClr val="4472C4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Century Schoolbook" panose="02040604050505020304" pitchFamily="18" charset="0"/>
                  <a:ea typeface="Roboto" panose="02000000000000000000" pitchFamily="2" charset="0"/>
                  <a:cs typeface="Roboto" panose="02000000000000000000" pitchFamily="2" charset="0"/>
                </a:rPr>
                <a:t>flight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58A79B-703C-8B6F-1AC4-114CFAA9816D}"/>
                </a:ext>
              </a:extLst>
            </p:cNvPr>
            <p:cNvSpPr/>
            <p:nvPr/>
          </p:nvSpPr>
          <p:spPr>
            <a:xfrm>
              <a:off x="4058292" y="3791164"/>
              <a:ext cx="885568" cy="273818"/>
            </a:xfrm>
            <a:prstGeom prst="rect">
              <a:avLst/>
            </a:prstGeom>
            <a:solidFill>
              <a:srgbClr val="8FA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104423-50BE-42A6-27AE-E87ED10D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617" y="3798650"/>
              <a:ext cx="665830" cy="266332"/>
            </a:xfrm>
            <a:prstGeom prst="rect">
              <a:avLst/>
            </a:prstGeom>
          </p:spPr>
        </p:pic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C868878-57E4-3073-7116-543F1B2761E1}"/>
              </a:ext>
            </a:extLst>
          </p:cNvPr>
          <p:cNvSpPr txBox="1">
            <a:spLocks/>
          </p:cNvSpPr>
          <p:nvPr/>
        </p:nvSpPr>
        <p:spPr bwMode="auto">
          <a:xfrm>
            <a:off x="1668396" y="961753"/>
            <a:ext cx="7270119" cy="91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Getting you and your baggage from one place to another.</a:t>
            </a:r>
          </a:p>
          <a:p>
            <a:pPr lvl="1"/>
            <a:r>
              <a:rPr lang="en-US" sz="2000" b="1" kern="0" dirty="0"/>
              <a:t>A service-oriented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8B158-6EFB-2B58-23E8-95B6F3E30641}"/>
              </a:ext>
            </a:extLst>
          </p:cNvPr>
          <p:cNvSpPr txBox="1"/>
          <p:nvPr/>
        </p:nvSpPr>
        <p:spPr>
          <a:xfrm rot="16200000">
            <a:off x="527827" y="3257197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68909-1371-D823-FB5A-D63F57DFD73A}"/>
              </a:ext>
            </a:extLst>
          </p:cNvPr>
          <p:cNvSpPr txBox="1"/>
          <p:nvPr/>
        </p:nvSpPr>
        <p:spPr>
          <a:xfrm rot="5400000">
            <a:off x="7597497" y="3257197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5EA8B4-5F26-DEA2-240C-7BE9FDCD343A}"/>
              </a:ext>
            </a:extLst>
          </p:cNvPr>
          <p:cNvGrpSpPr/>
          <p:nvPr/>
        </p:nvGrpSpPr>
        <p:grpSpPr>
          <a:xfrm>
            <a:off x="3431829" y="2134725"/>
            <a:ext cx="2406431" cy="493123"/>
            <a:chOff x="3431829" y="2134725"/>
            <a:chExt cx="2406431" cy="4931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11E47-7CE9-4C29-60EB-58AB07F01A01}"/>
                </a:ext>
              </a:extLst>
            </p:cNvPr>
            <p:cNvSpPr txBox="1"/>
            <p:nvPr/>
          </p:nvSpPr>
          <p:spPr>
            <a:xfrm rot="20746862">
              <a:off x="3431829" y="2216917"/>
              <a:ext cx="705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MDT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D5BC9-D544-4E65-52A7-5CDD6DBB42A3}"/>
                </a:ext>
              </a:extLst>
            </p:cNvPr>
            <p:cNvSpPr txBox="1"/>
            <p:nvPr/>
          </p:nvSpPr>
          <p:spPr>
            <a:xfrm rot="1004740">
              <a:off x="5143839" y="2227738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ORD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A05170-4FF4-1F6B-3BAD-0B3D5A86A6A7}"/>
                </a:ext>
              </a:extLst>
            </p:cNvPr>
            <p:cNvSpPr txBox="1"/>
            <p:nvPr/>
          </p:nvSpPr>
          <p:spPr>
            <a:xfrm>
              <a:off x="4200359" y="2134725"/>
              <a:ext cx="943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Q74B9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C6580-C9EC-15E1-D106-34963005FCFA}"/>
              </a:ext>
            </a:extLst>
          </p:cNvPr>
          <p:cNvGrpSpPr/>
          <p:nvPr/>
        </p:nvGrpSpPr>
        <p:grpSpPr>
          <a:xfrm>
            <a:off x="3376776" y="2698088"/>
            <a:ext cx="2774477" cy="455214"/>
            <a:chOff x="3376776" y="2698088"/>
            <a:chExt cx="2774477" cy="45521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A1395B-531F-32E7-F3E7-E43179CB5E6B}"/>
                </a:ext>
              </a:extLst>
            </p:cNvPr>
            <p:cNvSpPr txBox="1"/>
            <p:nvPr/>
          </p:nvSpPr>
          <p:spPr>
            <a:xfrm rot="1004740">
              <a:off x="5256456" y="2753192"/>
              <a:ext cx="894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T2-C7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1BB4F0-5184-E674-4241-4B5768B9153E}"/>
                </a:ext>
              </a:extLst>
            </p:cNvPr>
            <p:cNvSpPr txBox="1"/>
            <p:nvPr/>
          </p:nvSpPr>
          <p:spPr>
            <a:xfrm rot="20746862">
              <a:off x="3376776" y="2698088"/>
              <a:ext cx="730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F742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71E35-A106-A30C-CAA0-8E07323046B6}"/>
              </a:ext>
            </a:extLst>
          </p:cNvPr>
          <p:cNvGrpSpPr/>
          <p:nvPr/>
        </p:nvGrpSpPr>
        <p:grpSpPr>
          <a:xfrm>
            <a:off x="3283018" y="3158850"/>
            <a:ext cx="2851046" cy="422592"/>
            <a:chOff x="3283018" y="3158850"/>
            <a:chExt cx="2851046" cy="422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9172BB-322B-1F19-20DC-FC76E00A6A58}"/>
                </a:ext>
              </a:extLst>
            </p:cNvPr>
            <p:cNvSpPr txBox="1"/>
            <p:nvPr/>
          </p:nvSpPr>
          <p:spPr>
            <a:xfrm rot="20746862">
              <a:off x="3283018" y="3158850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T3-G21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3ED2EF-D3B8-6208-32F3-21E0FBBA32E4}"/>
                </a:ext>
              </a:extLst>
            </p:cNvPr>
            <p:cNvSpPr txBox="1"/>
            <p:nvPr/>
          </p:nvSpPr>
          <p:spPr>
            <a:xfrm rot="1004740">
              <a:off x="5125455" y="3181332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T2-G19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0151E-1840-7DAE-7200-982B75CDC470}"/>
              </a:ext>
            </a:extLst>
          </p:cNvPr>
          <p:cNvGrpSpPr/>
          <p:nvPr/>
        </p:nvGrpSpPr>
        <p:grpSpPr>
          <a:xfrm>
            <a:off x="3544979" y="3579220"/>
            <a:ext cx="2333277" cy="422592"/>
            <a:chOff x="3541902" y="3158850"/>
            <a:chExt cx="2333277" cy="4225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0C6E2-CA1D-686A-29C6-3500BD1894E7}"/>
                </a:ext>
              </a:extLst>
            </p:cNvPr>
            <p:cNvSpPr txBox="1"/>
            <p:nvPr/>
          </p:nvSpPr>
          <p:spPr>
            <a:xfrm rot="20746862">
              <a:off x="3541902" y="3158850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2049F6-60EC-BD5C-58EF-DE1F2875669B}"/>
                </a:ext>
              </a:extLst>
            </p:cNvPr>
            <p:cNvSpPr txBox="1"/>
            <p:nvPr/>
          </p:nvSpPr>
          <p:spPr>
            <a:xfrm rot="1004740">
              <a:off x="5384339" y="3181332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Chalkboard" panose="03050602040202020205" pitchFamily="66" charset="77"/>
                </a:rPr>
                <a:t>R2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3415270-33F4-4B25-93F3-D71D47046B07}"/>
              </a:ext>
            </a:extLst>
          </p:cNvPr>
          <p:cNvSpPr txBox="1"/>
          <p:nvPr/>
        </p:nvSpPr>
        <p:spPr>
          <a:xfrm>
            <a:off x="4240083" y="4321060"/>
            <a:ext cx="83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Route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0E285D-0357-13D9-DB8F-75BC11D8FF16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58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C9D4-C04D-296A-FD63-9EE19549E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699" y="603838"/>
            <a:ext cx="6377158" cy="645300"/>
          </a:xfrm>
        </p:spPr>
        <p:txBody>
          <a:bodyPr/>
          <a:lstStyle/>
          <a:p>
            <a:r>
              <a:rPr lang="en-US" sz="2800" dirty="0"/>
              <a:t>An Activity: Simplified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8B6B9-037A-DF7B-8DB3-29D771807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4748" y="1380990"/>
            <a:ext cx="5854766" cy="3637324"/>
          </a:xfrm>
        </p:spPr>
        <p:txBody>
          <a:bodyPr/>
          <a:lstStyle/>
          <a:p>
            <a:r>
              <a:rPr lang="en-US" sz="2000" dirty="0"/>
              <a:t>Two students across the room from each other are designated as applications.</a:t>
            </a:r>
          </a:p>
          <a:p>
            <a:r>
              <a:rPr lang="en-US" sz="2000" dirty="0"/>
              <a:t>The students next to them are designated as the source and destination machines.</a:t>
            </a:r>
          </a:p>
          <a:p>
            <a:r>
              <a:rPr lang="en-US" sz="2000" dirty="0"/>
              <a:t>The students next to the source and destination machines are designated as the access points.</a:t>
            </a:r>
          </a:p>
          <a:p>
            <a:r>
              <a:rPr lang="en-US" sz="2000" dirty="0"/>
              <a:t>Everyone else is a router with communication links to their nearest neighbors.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9DDE5-E6FA-275C-023B-704C4DA0521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2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7EDB-2C46-7C9D-D5A3-F10B17C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243" y="194422"/>
            <a:ext cx="4944300" cy="645300"/>
          </a:xfrm>
        </p:spPr>
        <p:txBody>
          <a:bodyPr/>
          <a:lstStyle/>
          <a:p>
            <a:r>
              <a:rPr lang="en-US" sz="2800" dirty="0"/>
              <a:t>Discussion 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9892-F1E5-C4A1-63B9-2A27132DC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132370"/>
            <a:ext cx="5465082" cy="3795191"/>
          </a:xfrm>
        </p:spPr>
        <p:txBody>
          <a:bodyPr/>
          <a:lstStyle/>
          <a:p>
            <a:r>
              <a:rPr lang="en-US" sz="2000" dirty="0"/>
              <a:t>Do the access points or routers know the content of the messages they are passing?</a:t>
            </a:r>
          </a:p>
          <a:p>
            <a:r>
              <a:rPr lang="en-US" sz="2000" dirty="0"/>
              <a:t>Must all messages take the same route from source to destination?</a:t>
            </a:r>
          </a:p>
          <a:p>
            <a:r>
              <a:rPr lang="en-US" sz="2000" dirty="0"/>
              <a:t>What happens if a router or communication link goes down?</a:t>
            </a:r>
          </a:p>
          <a:p>
            <a:r>
              <a:rPr lang="en-US" sz="2000" dirty="0"/>
              <a:t>How does the destination application know where to send replies?</a:t>
            </a:r>
          </a:p>
          <a:p>
            <a:r>
              <a:rPr lang="en-US" sz="2000" dirty="0"/>
              <a:t>How can a machine have multiple networked applications running?  Does the network know anything about this?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56C06-F671-36FB-E4DB-F536C1CA3AC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99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432361"/>
            <a:ext cx="5654391" cy="3601976"/>
          </a:xfrm>
        </p:spPr>
        <p:txBody>
          <a:bodyPr/>
          <a:lstStyle/>
          <a:p>
            <a:r>
              <a:rPr lang="en-US" sz="2000" dirty="0"/>
              <a:t>Application Layer: </a:t>
            </a:r>
          </a:p>
          <a:p>
            <a:pPr lvl="1"/>
            <a:r>
              <a:rPr lang="en-US" sz="1800" dirty="0"/>
              <a:t>Programs exchange information using application specific messages that they understand.</a:t>
            </a:r>
          </a:p>
          <a:p>
            <a:pPr lvl="2"/>
            <a:r>
              <a:rPr lang="en-US" sz="1800" dirty="0"/>
              <a:t>E.g.  A web browser talking to a web server.</a:t>
            </a:r>
          </a:p>
          <a:p>
            <a:r>
              <a:rPr lang="en-US" sz="2000" dirty="0"/>
              <a:t>Transport Layer: </a:t>
            </a:r>
          </a:p>
          <a:p>
            <a:pPr lvl="1"/>
            <a:r>
              <a:rPr lang="en-US" sz="1800" dirty="0"/>
              <a:t>OS adds/understands extra information to break message into smaller chunks (called </a:t>
            </a:r>
            <a:r>
              <a:rPr lang="en-US" sz="1800" b="1" i="1" dirty="0"/>
              <a:t>packets</a:t>
            </a:r>
            <a:r>
              <a:rPr lang="en-US" sz="1800" dirty="0"/>
              <a:t>), reassemble chunks into messages and deliver message to the target application on the destination machine.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70E27-82CC-0C40-A0BC-66854D966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88C4B5-A1E0-6E08-2E04-A42E30793E62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093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4A35C3-B89D-E573-19D6-300BA5EE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Responsibilities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FB1C0C-C941-CA03-3EF7-EE4FD2D9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3376" y="1181983"/>
            <a:ext cx="5583623" cy="3601976"/>
          </a:xfrm>
        </p:spPr>
        <p:txBody>
          <a:bodyPr/>
          <a:lstStyle/>
          <a:p>
            <a:r>
              <a:rPr lang="en-US" sz="2000" dirty="0"/>
              <a:t>Network Layer: </a:t>
            </a:r>
          </a:p>
          <a:p>
            <a:pPr lvl="1"/>
            <a:r>
              <a:rPr lang="en-US" sz="1800" dirty="0"/>
              <a:t>Routers add/understand extra information that is used to direct messages from router to router to move them from source to destination.</a:t>
            </a:r>
          </a:p>
          <a:p>
            <a:r>
              <a:rPr lang="en-US" sz="2000" dirty="0"/>
              <a:t>Link Layer: </a:t>
            </a:r>
          </a:p>
          <a:p>
            <a:pPr lvl="1"/>
            <a:r>
              <a:rPr lang="en-US" sz="1800" dirty="0"/>
              <a:t>Network interface cards add/understand extra information to pass messages between two neighboring nodes.</a:t>
            </a:r>
          </a:p>
          <a:p>
            <a:r>
              <a:rPr lang="en-US" sz="2000" dirty="0"/>
              <a:t>Physical Layer:</a:t>
            </a:r>
          </a:p>
          <a:p>
            <a:pPr lvl="1"/>
            <a:r>
              <a:rPr lang="en-US" sz="1800" dirty="0"/>
              <a:t>Physically transmits bits across a communication link.</a:t>
            </a:r>
            <a:endParaRPr lang="en-US" sz="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DFD6-211E-0477-41FF-F9D08509F5B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42DD3-4FFE-776C-F2F4-C5610C42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67" y="773906"/>
            <a:ext cx="25527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E5E54-54A2-4210-2862-F936A06A07B1}"/>
              </a:ext>
            </a:extLst>
          </p:cNvPr>
          <p:cNvSpPr txBox="1"/>
          <p:nvPr/>
        </p:nvSpPr>
        <p:spPr>
          <a:xfrm>
            <a:off x="3414998" y="4932998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45262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9119AB-A0D1-E612-E58E-52F12D86544D}"/>
              </a:ext>
            </a:extLst>
          </p:cNvPr>
          <p:cNvGrpSpPr/>
          <p:nvPr/>
        </p:nvGrpSpPr>
        <p:grpSpPr>
          <a:xfrm>
            <a:off x="2179672" y="1012315"/>
            <a:ext cx="4784656" cy="2592435"/>
            <a:chOff x="4552129" y="1840664"/>
            <a:chExt cx="4784656" cy="25924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37DBEC-25E9-0048-4A6A-BEF813EFD05E}"/>
                </a:ext>
              </a:extLst>
            </p:cNvPr>
            <p:cNvSpPr txBox="1"/>
            <p:nvPr/>
          </p:nvSpPr>
          <p:spPr>
            <a:xfrm>
              <a:off x="4552129" y="2617217"/>
              <a:ext cx="478465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a computer network?</a:t>
              </a:r>
            </a:p>
            <a:p>
              <a:pPr algn="ctr"/>
              <a:endParaRPr lang="en-US" sz="28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800" dirty="0">
                  <a:latin typeface="Segoe Print" panose="02000800000000000000" pitchFamily="2" charset="0"/>
                </a:rPr>
                <a:t>What is its purpose?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CB6DBD-48B0-EE68-77DD-6B0C0655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61" y="1840664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0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Physical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Physical 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360715"/>
            <a:ext cx="5541282" cy="3614056"/>
          </a:xfrm>
        </p:spPr>
        <p:txBody>
          <a:bodyPr/>
          <a:lstStyle/>
          <a:p>
            <a:r>
              <a:rPr lang="en-US" sz="2400" dirty="0"/>
              <a:t>Physically transmits bits across a communication link.</a:t>
            </a:r>
            <a:endParaRPr lang="en-US" sz="800" dirty="0"/>
          </a:p>
          <a:p>
            <a:endParaRPr lang="en-US" sz="800" dirty="0"/>
          </a:p>
          <a:p>
            <a:pPr lvl="1"/>
            <a:r>
              <a:rPr lang="en-US" sz="2000" b="1" dirty="0"/>
              <a:t>Serial Transmission: </a:t>
            </a:r>
            <a:r>
              <a:rPr lang="en-US" sz="2000" dirty="0"/>
              <a:t>Bits are sent and received one at a time, one after the other.</a:t>
            </a:r>
            <a:endParaRPr lang="en-US" sz="800" dirty="0"/>
          </a:p>
          <a:p>
            <a:pPr lvl="1"/>
            <a:endParaRPr lang="en-US" sz="800" dirty="0"/>
          </a:p>
          <a:p>
            <a:pPr lvl="1"/>
            <a:r>
              <a:rPr lang="en-US" sz="2000" b="1" dirty="0"/>
              <a:t>Parallel Transmission: </a:t>
            </a:r>
            <a:r>
              <a:rPr lang="en-US" sz="2000" dirty="0"/>
              <a:t>Multiple bits are sent simultaneously on separate wires, fibers or channels.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387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34" y="91980"/>
            <a:ext cx="4944300" cy="645300"/>
          </a:xfrm>
        </p:spPr>
        <p:txBody>
          <a:bodyPr/>
          <a:lstStyle/>
          <a:p>
            <a:r>
              <a:rPr lang="en-US" sz="2800" dirty="0"/>
              <a:t>Physical Layer Encodings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94" y="906874"/>
            <a:ext cx="6805580" cy="2544900"/>
          </a:xfrm>
        </p:spPr>
        <p:txBody>
          <a:bodyPr/>
          <a:lstStyle/>
          <a:p>
            <a:r>
              <a:rPr lang="en-US" sz="2400" dirty="0"/>
              <a:t>A network interface encodes bits as electrical signals on wire(s), as light pulses through a fiber optic cable or on radio waves in the air.</a:t>
            </a:r>
            <a:endParaRPr lang="en-US" sz="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C92D0-2FB0-6980-B52C-A96A313AF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552154"/>
            <a:ext cx="5638800" cy="124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EDE83-9F36-F112-20A1-8BA6D65DE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746" y="3966348"/>
            <a:ext cx="5638800" cy="1041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B992F7-FE88-C1FD-C9E3-10ACE804FDCC}"/>
              </a:ext>
            </a:extLst>
          </p:cNvPr>
          <p:cNvSpPr txBox="1"/>
          <p:nvPr/>
        </p:nvSpPr>
        <p:spPr>
          <a:xfrm>
            <a:off x="764944" y="2805443"/>
            <a:ext cx="1568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Differential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 Encoding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4D964-A800-8BA6-5929-5CA0F3A40C01}"/>
              </a:ext>
            </a:extLst>
          </p:cNvPr>
          <p:cNvSpPr txBox="1"/>
          <p:nvPr/>
        </p:nvSpPr>
        <p:spPr>
          <a:xfrm>
            <a:off x="786193" y="3962773"/>
            <a:ext cx="154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Frequency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Shift Keying 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52491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61E7F6-7FAE-9761-DD8B-F793968B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53953"/>
            <a:ext cx="4944300" cy="645300"/>
          </a:xfrm>
        </p:spPr>
        <p:txBody>
          <a:bodyPr/>
          <a:lstStyle/>
          <a:p>
            <a:r>
              <a:rPr lang="en-US" sz="2800" dirty="0"/>
              <a:t>Physical Layer Speeds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CEB19-96CB-75B5-0030-C6A656CD7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936171"/>
            <a:ext cx="7075713" cy="3166067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i="1" dirty="0"/>
              <a:t>bandwidth</a:t>
            </a:r>
            <a:r>
              <a:rPr lang="en-US" sz="2000" dirty="0"/>
              <a:t> of a communication link is the </a:t>
            </a:r>
            <a:r>
              <a:rPr lang="en-US" sz="2000" b="1" i="1" dirty="0"/>
              <a:t>maximum</a:t>
            </a:r>
            <a:r>
              <a:rPr lang="en-US" sz="2000" dirty="0"/>
              <a:t> </a:t>
            </a:r>
            <a:r>
              <a:rPr lang="en-US" sz="2000" b="1" i="1" dirty="0"/>
              <a:t>number of bits that can be transferred per unit of time </a:t>
            </a:r>
            <a:r>
              <a:rPr lang="en-US" sz="2000" dirty="0"/>
              <a:t>and is property of the </a:t>
            </a:r>
            <a:r>
              <a:rPr lang="en-US" sz="2000" b="1" i="1" dirty="0"/>
              <a:t>physical</a:t>
            </a:r>
            <a:r>
              <a:rPr lang="en-US" sz="2000" dirty="0"/>
              <a:t> </a:t>
            </a:r>
            <a:r>
              <a:rPr lang="en-US" sz="2000" b="1" i="1" dirty="0"/>
              <a:t>medium</a:t>
            </a:r>
            <a:r>
              <a:rPr lang="en-US" sz="2000" dirty="0"/>
              <a:t> and the </a:t>
            </a:r>
            <a:r>
              <a:rPr lang="en-US" sz="2000" b="1" i="1" dirty="0"/>
              <a:t>connectors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B55B-00FC-3C37-54C2-AAA5DF6E91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2" name="Picture 4" descr="Image result for twisted pair">
            <a:extLst>
              <a:ext uri="{FF2B5EF4-FFF2-40B4-BE49-F238E27FC236}">
                <a16:creationId xmlns:a16="http://schemas.microsoft.com/office/drawing/2014/main" id="{F1116FE7-6F75-2CCD-B65B-3A345CC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0" y="3077564"/>
            <a:ext cx="1575738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optical fiber">
            <a:extLst>
              <a:ext uri="{FF2B5EF4-FFF2-40B4-BE49-F238E27FC236}">
                <a16:creationId xmlns:a16="http://schemas.microsoft.com/office/drawing/2014/main" id="{04BBA9C8-8EE7-25A8-7680-200C4A4E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4" y="3077564"/>
            <a:ext cx="1709329" cy="112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48AD6-0D19-32D2-2621-DDC88E146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92153">
            <a:off x="2007158" y="3064633"/>
            <a:ext cx="1132112" cy="1132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015074-0702-73CF-110F-788EF8F584C2}"/>
              </a:ext>
            </a:extLst>
          </p:cNvPr>
          <p:cNvSpPr txBox="1"/>
          <p:nvPr/>
        </p:nvSpPr>
        <p:spPr>
          <a:xfrm>
            <a:off x="3414998" y="4932998"/>
            <a:ext cx="5833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/videos/1/2/1.2_video_slides_posted.pptx</a:t>
            </a:r>
          </a:p>
          <a:p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A4FA71-C96F-BA98-DCD7-6C499742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880" y="3077564"/>
            <a:ext cx="1881949" cy="1123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CF15C-7B96-39B1-B8F8-D93E2ADF3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985" y="3077564"/>
            <a:ext cx="1877095" cy="1128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0B260F-8623-203B-7CE9-6DE3D55C425F}"/>
              </a:ext>
            </a:extLst>
          </p:cNvPr>
          <p:cNvSpPr txBox="1"/>
          <p:nvPr/>
        </p:nvSpPr>
        <p:spPr>
          <a:xfrm>
            <a:off x="400420" y="2425862"/>
            <a:ext cx="966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Twisted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ECBF04-831E-AD57-3D8D-E37C3CE69856}"/>
              </a:ext>
            </a:extLst>
          </p:cNvPr>
          <p:cNvSpPr txBox="1"/>
          <p:nvPr/>
        </p:nvSpPr>
        <p:spPr>
          <a:xfrm>
            <a:off x="2086195" y="2425861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Coaxial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1257-B909-1375-16EB-96320810F602}"/>
              </a:ext>
            </a:extLst>
          </p:cNvPr>
          <p:cNvSpPr txBox="1"/>
          <p:nvPr/>
        </p:nvSpPr>
        <p:spPr>
          <a:xfrm>
            <a:off x="3669743" y="2419518"/>
            <a:ext cx="135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Fiber Optic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C2548-1BFF-481E-CE40-F09BE9ABAF81}"/>
              </a:ext>
            </a:extLst>
          </p:cNvPr>
          <p:cNvSpPr txBox="1"/>
          <p:nvPr/>
        </p:nvSpPr>
        <p:spPr>
          <a:xfrm>
            <a:off x="5921163" y="2559446"/>
            <a:ext cx="64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Chalkboard" panose="03050602040202020205" pitchFamily="66" charset="77"/>
              </a:rPr>
              <a:t>WiFi</a:t>
            </a:r>
            <a:endParaRPr lang="en-US" sz="1800" dirty="0">
              <a:latin typeface="Chalkboard" panose="03050602040202020205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E404F-C20F-A0AD-6F79-A62852A4EAF2}"/>
              </a:ext>
            </a:extLst>
          </p:cNvPr>
          <p:cNvSpPr txBox="1"/>
          <p:nvPr/>
        </p:nvSpPr>
        <p:spPr>
          <a:xfrm>
            <a:off x="7626772" y="2552022"/>
            <a:ext cx="96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Cellular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CCC9-6D14-42FD-8668-DA5C54D72EA0}"/>
              </a:ext>
            </a:extLst>
          </p:cNvPr>
          <p:cNvSpPr txBox="1"/>
          <p:nvPr/>
        </p:nvSpPr>
        <p:spPr>
          <a:xfrm>
            <a:off x="190415" y="4260314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DD4A40-9E79-9879-E9F7-071BA5914B1F}"/>
              </a:ext>
            </a:extLst>
          </p:cNvPr>
          <p:cNvSpPr txBox="1"/>
          <p:nvPr/>
        </p:nvSpPr>
        <p:spPr>
          <a:xfrm>
            <a:off x="1831982" y="3912187"/>
            <a:ext cx="128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Mbps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per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channel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DEECBF-09AF-7C0E-D380-D549B767A423}"/>
              </a:ext>
            </a:extLst>
          </p:cNvPr>
          <p:cNvSpPr txBox="1"/>
          <p:nvPr/>
        </p:nvSpPr>
        <p:spPr>
          <a:xfrm>
            <a:off x="3725012" y="4243876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 Gbps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100’s Gbps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953D6A-EBD4-26BC-0C1E-BB2658D8F262}"/>
              </a:ext>
            </a:extLst>
          </p:cNvPr>
          <p:cNvSpPr txBox="1"/>
          <p:nvPr/>
        </p:nvSpPr>
        <p:spPr>
          <a:xfrm>
            <a:off x="5545995" y="4251024"/>
            <a:ext cx="1393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100 Mbps –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B15CCF-DAED-102C-CF3E-FB6BEA7F24BA}"/>
              </a:ext>
            </a:extLst>
          </p:cNvPr>
          <p:cNvSpPr txBox="1"/>
          <p:nvPr/>
        </p:nvSpPr>
        <p:spPr>
          <a:xfrm>
            <a:off x="7322883" y="4260314"/>
            <a:ext cx="1374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halkboard" panose="03050602040202020205" pitchFamily="66" charset="77"/>
              </a:rPr>
              <a:t>50 Mbps -</a:t>
            </a:r>
          </a:p>
          <a:p>
            <a:pPr algn="ctr"/>
            <a:r>
              <a:rPr lang="en-US" sz="1800" dirty="0">
                <a:latin typeface="Chalkboard" panose="03050602040202020205" pitchFamily="66" charset="77"/>
              </a:rPr>
              <a:t>1 Gbps (5G)</a:t>
            </a:r>
          </a:p>
        </p:txBody>
      </p:sp>
    </p:spTree>
    <p:extLst>
      <p:ext uri="{BB962C8B-B14F-4D97-AF65-F5344CB8AC3E}">
        <p14:creationId xmlns:p14="http://schemas.microsoft.com/office/powerpoint/2010/main" val="399594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66C7F-9C17-5622-960F-A0C30FFA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Speeds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32077-9A82-142E-566D-9E35B3FF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465082" cy="1659900"/>
          </a:xfrm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/>
              <a:t>data rate </a:t>
            </a:r>
            <a:r>
              <a:rPr lang="en-US" sz="2400" dirty="0"/>
              <a:t>(or </a:t>
            </a:r>
            <a:r>
              <a:rPr lang="en-US" sz="2400" b="1" i="1" dirty="0"/>
              <a:t>throughput</a:t>
            </a:r>
            <a:r>
              <a:rPr lang="en-US" sz="2400" dirty="0"/>
              <a:t>) is the number of </a:t>
            </a:r>
            <a:r>
              <a:rPr lang="en-US" sz="2400" b="1" i="1" dirty="0"/>
              <a:t>bits of information</a:t>
            </a:r>
            <a:r>
              <a:rPr lang="en-US" sz="2400" dirty="0"/>
              <a:t> that are actually transferred per unit of time.  </a:t>
            </a:r>
          </a:p>
          <a:p>
            <a:r>
              <a:rPr lang="en-US" sz="2400" dirty="0"/>
              <a:t>The data rate is a property of the hosts, network layers, network interfaces and the bandwidth of the communication links.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033C2-DCA5-7D8C-CEA9-0F96E3BB4E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30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5D54-8D45-7B11-FE80-3E5CC360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PROTOCOL’s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4D66F-15EA-6994-41F3-EA966A157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Messages for interaction between machines within a layer.</a:t>
            </a:r>
          </a:p>
          <a:p>
            <a:r>
              <a:rPr lang="en-US" dirty="0"/>
              <a:t>Within a layer across machines?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0E8E1-1187-43D0-348D-08F13655DA3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F7733-CDB7-F19C-94D2-BCCBF8C40E2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E2AA-91B8-9966-4D8C-BBE7C68C25F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726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42D7-374F-5315-B2C4-8F1E843D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AD91A-DB66-081B-2772-8AEFDD4DD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communications within a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F6FC8-D917-6736-042A-BAB08AD2A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339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3D5D6-9A78-4D9E-069E-4E885A17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6B560-8012-C260-D2A9-48A0B22D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Connection-oriented</a:t>
            </a:r>
          </a:p>
          <a:p>
            <a:r>
              <a:rPr lang="en-US" dirty="0"/>
              <a:t>Connectionless</a:t>
            </a:r>
          </a:p>
          <a:p>
            <a:r>
              <a:rPr lang="en-US" dirty="0"/>
              <a:t>Reliable</a:t>
            </a:r>
          </a:p>
          <a:p>
            <a:r>
              <a:rPr lang="en-US" dirty="0"/>
              <a:t>Best Effort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05B57-F96E-79AE-BD18-EB54D13095A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194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83BC-F3F3-0EA8-B3E2-322BA42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256" y="266802"/>
            <a:ext cx="4944300" cy="645300"/>
          </a:xfrm>
        </p:spPr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0BE63-3564-A188-247B-4C5EA39F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852" y="1264202"/>
            <a:ext cx="4550998" cy="3522111"/>
          </a:xfrm>
        </p:spPr>
        <p:txBody>
          <a:bodyPr/>
          <a:lstStyle/>
          <a:p>
            <a:r>
              <a:rPr lang="en-US" sz="2000" b="1" dirty="0"/>
              <a:t>High Level View: </a:t>
            </a:r>
            <a:r>
              <a:rPr lang="en-US" sz="2000" dirty="0"/>
              <a:t>Transports of information (files, data, audio, video, etc.) </a:t>
            </a:r>
            <a:r>
              <a:rPr lang="en-US" sz="2000" b="1" i="1" dirty="0"/>
              <a:t>between application program </a:t>
            </a:r>
            <a:r>
              <a:rPr lang="en-US" sz="2000" dirty="0"/>
              <a:t>running</a:t>
            </a:r>
            <a:r>
              <a:rPr lang="en-US" sz="2000" b="1" i="1" dirty="0"/>
              <a:t> </a:t>
            </a:r>
            <a:r>
              <a:rPr lang="en-US" sz="2000" dirty="0"/>
              <a:t>on different machines.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sz="2000" b="1" dirty="0"/>
              <a:t>Low Level View: </a:t>
            </a:r>
            <a:r>
              <a:rPr lang="en-US" sz="2000" dirty="0"/>
              <a:t>Transports 0’s and 1’s between devices directly connected by a (electrical, optical or radio) </a:t>
            </a:r>
            <a:r>
              <a:rPr lang="en-US" sz="2000" b="1" i="1" dirty="0"/>
              <a:t>communication link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6168D-3B98-645F-6694-B2EB0AC632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B21B77-E8CC-BA5F-0DCB-129E17E593BD}"/>
              </a:ext>
            </a:extLst>
          </p:cNvPr>
          <p:cNvGrpSpPr/>
          <p:nvPr/>
        </p:nvGrpSpPr>
        <p:grpSpPr>
          <a:xfrm>
            <a:off x="5661062" y="1576998"/>
            <a:ext cx="3262468" cy="2733652"/>
            <a:chOff x="14288" y="2796005"/>
            <a:chExt cx="2631935" cy="2205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DFB115-1F0D-7288-9390-ECAA5E12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8" y="2796005"/>
              <a:ext cx="2631935" cy="174365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AAE00C-C7EA-3C50-258E-0A1A48E0143E}"/>
                </a:ext>
              </a:extLst>
            </p:cNvPr>
            <p:cNvSpPr txBox="1"/>
            <p:nvPr/>
          </p:nvSpPr>
          <p:spPr>
            <a:xfrm>
              <a:off x="79530" y="4539662"/>
              <a:ext cx="2059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Photo by: Steven </a:t>
              </a:r>
              <a:r>
                <a:rPr 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Gerner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https://www.flickr.com/photos/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sgerner/16477700444/in/photostream/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6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808251"/>
            <a:ext cx="3478955" cy="3092461"/>
          </a:xfrm>
        </p:spPr>
        <p:txBody>
          <a:bodyPr/>
          <a:lstStyle/>
          <a:p>
            <a:r>
              <a:rPr lang="en-US" sz="1800" dirty="0"/>
              <a:t>A “</a:t>
            </a:r>
            <a:r>
              <a:rPr lang="en-US" sz="1800" b="1" i="1" dirty="0"/>
              <a:t>network of networks</a:t>
            </a:r>
            <a:r>
              <a:rPr lang="en-US" sz="1800" dirty="0"/>
              <a:t>”</a:t>
            </a:r>
          </a:p>
          <a:p>
            <a:pPr lvl="1"/>
            <a:r>
              <a:rPr lang="en-US" sz="1600" dirty="0"/>
              <a:t>Interconnected </a:t>
            </a:r>
            <a:r>
              <a:rPr lang="en-US" sz="1600" b="1" i="1" dirty="0"/>
              <a:t>internet service providers </a:t>
            </a:r>
            <a:r>
              <a:rPr lang="en-US" sz="1600" dirty="0"/>
              <a:t>(</a:t>
            </a:r>
            <a:r>
              <a:rPr lang="en-US" sz="1600" b="1" i="1" dirty="0"/>
              <a:t>ISP</a:t>
            </a:r>
            <a:r>
              <a:rPr lang="en-US" sz="1600" dirty="0"/>
              <a:t>s)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Local Area Networks (LANs)</a:t>
            </a:r>
          </a:p>
          <a:p>
            <a:pPr lvl="1"/>
            <a:r>
              <a:rPr lang="en-US" sz="1600" dirty="0"/>
              <a:t>Wide Area Networks (WANs)</a:t>
            </a:r>
          </a:p>
          <a:p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696428" y="2689061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712652" y="4210266"/>
            <a:ext cx="1174440" cy="48502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5069042" y="72184"/>
            <a:ext cx="1293406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ounded Rectangle 639">
            <a:extLst>
              <a:ext uri="{FF2B5EF4-FFF2-40B4-BE49-F238E27FC236}">
                <a16:creationId xmlns:a16="http://schemas.microsoft.com/office/drawing/2014/main" id="{93D5624E-B39B-363A-17FF-F64353849B23}"/>
              </a:ext>
            </a:extLst>
          </p:cNvPr>
          <p:cNvSpPr/>
          <p:nvPr/>
        </p:nvSpPr>
        <p:spPr>
          <a:xfrm>
            <a:off x="6824210" y="409519"/>
            <a:ext cx="1651969" cy="257847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144218" y="1948930"/>
            <a:ext cx="996321" cy="44494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ounded Rectangle 641">
            <a:extLst>
              <a:ext uri="{FF2B5EF4-FFF2-40B4-BE49-F238E27FC236}">
                <a16:creationId xmlns:a16="http://schemas.microsoft.com/office/drawing/2014/main" id="{B3868FBE-CFDD-887C-A40E-2F4FB3CBE130}"/>
              </a:ext>
            </a:extLst>
          </p:cNvPr>
          <p:cNvSpPr/>
          <p:nvPr/>
        </p:nvSpPr>
        <p:spPr>
          <a:xfrm>
            <a:off x="7437945" y="2754893"/>
            <a:ext cx="760834" cy="573934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1D7CA8E-AE78-FF94-012E-8E779DE88863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404337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49" y="1574943"/>
            <a:ext cx="3724190" cy="3325769"/>
          </a:xfrm>
        </p:spPr>
        <p:txBody>
          <a:bodyPr/>
          <a:lstStyle/>
          <a:p>
            <a:r>
              <a:rPr lang="en-US" sz="1600" b="1" i="1" dirty="0"/>
              <a:t>Nodes</a:t>
            </a:r>
            <a:endParaRPr lang="en-US" sz="1600" dirty="0"/>
          </a:p>
          <a:p>
            <a:pPr lvl="1"/>
            <a:r>
              <a:rPr lang="en-US" dirty="0"/>
              <a:t>End Systems / </a:t>
            </a:r>
            <a:r>
              <a:rPr lang="en-US" b="1" dirty="0"/>
              <a:t>Hosts</a:t>
            </a:r>
          </a:p>
          <a:p>
            <a:pPr lvl="2"/>
            <a:r>
              <a:rPr lang="en-US" dirty="0"/>
              <a:t>Clients, Servers</a:t>
            </a:r>
          </a:p>
          <a:p>
            <a:pPr lvl="2"/>
            <a:r>
              <a:rPr lang="en-US" dirty="0"/>
              <a:t>Laptops, phones,…</a:t>
            </a:r>
          </a:p>
          <a:p>
            <a:pPr lvl="2"/>
            <a:r>
              <a:rPr lang="en-US" dirty="0"/>
              <a:t>Source</a:t>
            </a:r>
          </a:p>
          <a:p>
            <a:pPr lvl="2"/>
            <a:r>
              <a:rPr lang="en-US" dirty="0"/>
              <a:t>Destination</a:t>
            </a:r>
          </a:p>
          <a:p>
            <a:pPr lvl="1"/>
            <a:r>
              <a:rPr lang="en-US" dirty="0"/>
              <a:t>Access Points</a:t>
            </a:r>
          </a:p>
          <a:p>
            <a:pPr lvl="2"/>
            <a:r>
              <a:rPr lang="en-US" dirty="0"/>
              <a:t>Hub, </a:t>
            </a:r>
            <a:r>
              <a:rPr lang="en-US" dirty="0" err="1"/>
              <a:t>WiFi</a:t>
            </a:r>
            <a:r>
              <a:rPr lang="en-US" dirty="0"/>
              <a:t>, Cellular</a:t>
            </a:r>
          </a:p>
          <a:p>
            <a:pPr lvl="1"/>
            <a:r>
              <a:rPr lang="en-US" dirty="0"/>
              <a:t>Switches / Routers</a:t>
            </a:r>
          </a:p>
          <a:p>
            <a:pPr lvl="2"/>
            <a:r>
              <a:rPr lang="en-US" dirty="0"/>
              <a:t>Edge Router</a:t>
            </a:r>
          </a:p>
          <a:p>
            <a:r>
              <a:rPr lang="en-US" sz="1600" b="1" i="1" dirty="0"/>
              <a:t>Communication Links</a:t>
            </a:r>
          </a:p>
          <a:p>
            <a:pPr lvl="1"/>
            <a:r>
              <a:rPr lang="en-US" dirty="0"/>
              <a:t>Wired</a:t>
            </a:r>
          </a:p>
          <a:p>
            <a:pPr lvl="1"/>
            <a:r>
              <a:rPr lang="en-US" dirty="0"/>
              <a:t>Optical</a:t>
            </a:r>
          </a:p>
          <a:p>
            <a:pPr lvl="1"/>
            <a:r>
              <a:rPr lang="en-US" dirty="0"/>
              <a:t>Radio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4952848" y="2272715"/>
            <a:ext cx="450925" cy="37515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5681608" y="3615511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ounded Rectangle 640">
            <a:extLst>
              <a:ext uri="{FF2B5EF4-FFF2-40B4-BE49-F238E27FC236}">
                <a16:creationId xmlns:a16="http://schemas.microsoft.com/office/drawing/2014/main" id="{0B2A6E34-42B5-B3F7-109A-8E74C57FABDD}"/>
              </a:ext>
            </a:extLst>
          </p:cNvPr>
          <p:cNvSpPr/>
          <p:nvPr/>
        </p:nvSpPr>
        <p:spPr>
          <a:xfrm>
            <a:off x="6441624" y="2414427"/>
            <a:ext cx="996321" cy="3427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B47CC2F9-90C9-B114-0531-10EDFA737D7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62BAB2EA-B8EE-4DCB-3B3A-A4F39C6D1E3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D00ACB49-4877-D7B3-51AE-D6EDD4303FD0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751F3549-0985-1615-53A5-1A0E3829A9D6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ounded Rectangle 647">
            <a:extLst>
              <a:ext uri="{FF2B5EF4-FFF2-40B4-BE49-F238E27FC236}">
                <a16:creationId xmlns:a16="http://schemas.microsoft.com/office/drawing/2014/main" id="{1BF38027-064B-ABF0-4115-1F4246CB699B}"/>
              </a:ext>
            </a:extLst>
          </p:cNvPr>
          <p:cNvSpPr/>
          <p:nvPr/>
        </p:nvSpPr>
        <p:spPr>
          <a:xfrm>
            <a:off x="5400207" y="769434"/>
            <a:ext cx="450925" cy="56620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ounded Rectangle 648">
            <a:extLst>
              <a:ext uri="{FF2B5EF4-FFF2-40B4-BE49-F238E27FC236}">
                <a16:creationId xmlns:a16="http://schemas.microsoft.com/office/drawing/2014/main" id="{FDFFFF66-D65A-FECE-6ECA-60C1B89419C5}"/>
              </a:ext>
            </a:extLst>
          </p:cNvPr>
          <p:cNvSpPr/>
          <p:nvPr/>
        </p:nvSpPr>
        <p:spPr>
          <a:xfrm>
            <a:off x="5130420" y="412313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ounded Rectangle 649">
            <a:extLst>
              <a:ext uri="{FF2B5EF4-FFF2-40B4-BE49-F238E27FC236}">
                <a16:creationId xmlns:a16="http://schemas.microsoft.com/office/drawing/2014/main" id="{1C3E0594-DDB7-62BA-AB17-4761CE614511}"/>
              </a:ext>
            </a:extLst>
          </p:cNvPr>
          <p:cNvSpPr/>
          <p:nvPr/>
        </p:nvSpPr>
        <p:spPr>
          <a:xfrm>
            <a:off x="5581345" y="3954864"/>
            <a:ext cx="380145" cy="419202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ounded Rectangle 650">
            <a:extLst>
              <a:ext uri="{FF2B5EF4-FFF2-40B4-BE49-F238E27FC236}">
                <a16:creationId xmlns:a16="http://schemas.microsoft.com/office/drawing/2014/main" id="{96419D50-A8B6-1ACB-C7D4-CBD58D1543AC}"/>
              </a:ext>
            </a:extLst>
          </p:cNvPr>
          <p:cNvSpPr/>
          <p:nvPr/>
        </p:nvSpPr>
        <p:spPr>
          <a:xfrm>
            <a:off x="7582328" y="3723887"/>
            <a:ext cx="271581" cy="444949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ounded Rectangle 651">
            <a:extLst>
              <a:ext uri="{FF2B5EF4-FFF2-40B4-BE49-F238E27FC236}">
                <a16:creationId xmlns:a16="http://schemas.microsoft.com/office/drawing/2014/main" id="{79CDE15E-3046-9D11-3B21-90BA3B517AD8}"/>
              </a:ext>
            </a:extLst>
          </p:cNvPr>
          <p:cNvSpPr/>
          <p:nvPr/>
        </p:nvSpPr>
        <p:spPr>
          <a:xfrm>
            <a:off x="4876088" y="1897557"/>
            <a:ext cx="450925" cy="375158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ounded Rectangle 652">
            <a:extLst>
              <a:ext uri="{FF2B5EF4-FFF2-40B4-BE49-F238E27FC236}">
                <a16:creationId xmlns:a16="http://schemas.microsoft.com/office/drawing/2014/main" id="{8282CB24-394D-4492-9B8B-DF79C3BA2CF1}"/>
              </a:ext>
            </a:extLst>
          </p:cNvPr>
          <p:cNvSpPr/>
          <p:nvPr/>
        </p:nvSpPr>
        <p:spPr>
          <a:xfrm>
            <a:off x="1720534" y="1985043"/>
            <a:ext cx="2256107" cy="233190"/>
          </a:xfrm>
          <a:prstGeom prst="round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ounded Rectangle 653">
            <a:extLst>
              <a:ext uri="{FF2B5EF4-FFF2-40B4-BE49-F238E27FC236}">
                <a16:creationId xmlns:a16="http://schemas.microsoft.com/office/drawing/2014/main" id="{F6B2E82F-2DF2-1C31-D21E-2E38F19BD78D}"/>
              </a:ext>
            </a:extLst>
          </p:cNvPr>
          <p:cNvSpPr/>
          <p:nvPr/>
        </p:nvSpPr>
        <p:spPr>
          <a:xfrm>
            <a:off x="1720534" y="3048906"/>
            <a:ext cx="2256107" cy="233190"/>
          </a:xfrm>
          <a:prstGeom prst="roundRect">
            <a:avLst>
              <a:gd name="adj" fmla="val 0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ounded Rectangle 654">
            <a:extLst>
              <a:ext uri="{FF2B5EF4-FFF2-40B4-BE49-F238E27FC236}">
                <a16:creationId xmlns:a16="http://schemas.microsoft.com/office/drawing/2014/main" id="{5814F400-EF36-FFCC-363E-D9972BFA7D6B}"/>
              </a:ext>
            </a:extLst>
          </p:cNvPr>
          <p:cNvSpPr/>
          <p:nvPr/>
        </p:nvSpPr>
        <p:spPr>
          <a:xfrm>
            <a:off x="7290469" y="594388"/>
            <a:ext cx="1134339" cy="350835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ounded Rectangle 655">
            <a:extLst>
              <a:ext uri="{FF2B5EF4-FFF2-40B4-BE49-F238E27FC236}">
                <a16:creationId xmlns:a16="http://schemas.microsoft.com/office/drawing/2014/main" id="{D8F3BC7C-AB29-6673-DA63-233C4B948C3C}"/>
              </a:ext>
            </a:extLst>
          </p:cNvPr>
          <p:cNvSpPr/>
          <p:nvPr/>
        </p:nvSpPr>
        <p:spPr>
          <a:xfrm>
            <a:off x="1720534" y="3488718"/>
            <a:ext cx="2256106" cy="233190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7" name="Rounded Rectangle 656">
            <a:extLst>
              <a:ext uri="{FF2B5EF4-FFF2-40B4-BE49-F238E27FC236}">
                <a16:creationId xmlns:a16="http://schemas.microsoft.com/office/drawing/2014/main" id="{3AB8B2CC-EE95-B1F9-AF6A-DA7ACCA29C90}"/>
              </a:ext>
            </a:extLst>
          </p:cNvPr>
          <p:cNvSpPr/>
          <p:nvPr/>
        </p:nvSpPr>
        <p:spPr>
          <a:xfrm>
            <a:off x="7191909" y="3772797"/>
            <a:ext cx="380145" cy="25784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ounded Rectangle 657">
            <a:extLst>
              <a:ext uri="{FF2B5EF4-FFF2-40B4-BE49-F238E27FC236}">
                <a16:creationId xmlns:a16="http://schemas.microsoft.com/office/drawing/2014/main" id="{33F10775-CB5C-7DD2-6C61-9C1435A6A23C}"/>
              </a:ext>
            </a:extLst>
          </p:cNvPr>
          <p:cNvSpPr/>
          <p:nvPr/>
        </p:nvSpPr>
        <p:spPr>
          <a:xfrm>
            <a:off x="6056051" y="3162562"/>
            <a:ext cx="1526277" cy="535141"/>
          </a:xfrm>
          <a:prstGeom prst="roundRec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D6DF8C70-D30E-4D04-CC91-39F864233220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2161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808251"/>
            <a:ext cx="3532386" cy="3092461"/>
          </a:xfrm>
        </p:spPr>
        <p:txBody>
          <a:bodyPr/>
          <a:lstStyle/>
          <a:p>
            <a:r>
              <a:rPr lang="en-US" sz="2000" dirty="0"/>
              <a:t>Low Level View:</a:t>
            </a:r>
          </a:p>
          <a:p>
            <a:pPr lvl="1"/>
            <a:r>
              <a:rPr lang="en-US" sz="1800" dirty="0"/>
              <a:t>Transports 0’s and 1’s between nodes over a </a:t>
            </a:r>
            <a:r>
              <a:rPr lang="en-US" sz="1800" i="1" dirty="0"/>
              <a:t>direct communication link</a:t>
            </a:r>
            <a:r>
              <a:rPr lang="en-US" sz="1800" dirty="0"/>
              <a:t> between them.</a:t>
            </a:r>
          </a:p>
          <a:p>
            <a:pPr lvl="2"/>
            <a:r>
              <a:rPr lang="en-US" sz="1600" dirty="0"/>
              <a:t>wire</a:t>
            </a:r>
          </a:p>
          <a:p>
            <a:pPr lvl="2"/>
            <a:r>
              <a:rPr lang="en-US" sz="1600" dirty="0"/>
              <a:t>optical fiber</a:t>
            </a:r>
          </a:p>
          <a:p>
            <a:pPr lvl="2"/>
            <a:r>
              <a:rPr lang="en-US" sz="1600" dirty="0"/>
              <a:t>radio signal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C5A335A-531C-354B-506C-71B0C4DA59F1}"/>
              </a:ext>
            </a:extLst>
          </p:cNvPr>
          <p:cNvSpPr/>
          <p:nvPr/>
        </p:nvSpPr>
        <p:spPr>
          <a:xfrm>
            <a:off x="6555349" y="349431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682256-2A1B-3B86-E1BD-D121019CFFB9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09EAF8-1A05-E704-3AE5-32BA237BEFBF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BA9EB2-7B86-CBC9-4B5E-84466981AC0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90F79C-1A8F-B4A6-1346-1B68B4B2856B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71C1BE-67B9-B699-2EFE-623061FEB14D}"/>
              </a:ext>
            </a:extLst>
          </p:cNvPr>
          <p:cNvSpPr/>
          <p:nvPr/>
        </p:nvSpPr>
        <p:spPr>
          <a:xfrm>
            <a:off x="5902239" y="2460905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FFC933-FAF5-A00C-0E44-A6C162ECF7D7}"/>
              </a:ext>
            </a:extLst>
          </p:cNvPr>
          <p:cNvSpPr/>
          <p:nvPr/>
        </p:nvSpPr>
        <p:spPr>
          <a:xfrm rot="1654460">
            <a:off x="6079013" y="3873090"/>
            <a:ext cx="542136" cy="178146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71BC37-4927-D8C7-347B-2BF50D5393DA}"/>
              </a:ext>
            </a:extLst>
          </p:cNvPr>
          <p:cNvSpPr/>
          <p:nvPr/>
        </p:nvSpPr>
        <p:spPr>
          <a:xfrm rot="18000930">
            <a:off x="6728779" y="2862144"/>
            <a:ext cx="475861" cy="203155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0C036F-1029-0B67-4C93-1B84E80E0DA9}"/>
              </a:ext>
            </a:extLst>
          </p:cNvPr>
          <p:cNvSpPr/>
          <p:nvPr/>
        </p:nvSpPr>
        <p:spPr>
          <a:xfrm>
            <a:off x="4878167" y="1959429"/>
            <a:ext cx="542136" cy="679621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E0BCED-7DF6-2763-1D7F-4B0CBA0BA5C6}"/>
              </a:ext>
            </a:extLst>
          </p:cNvPr>
          <p:cNvSpPr/>
          <p:nvPr/>
        </p:nvSpPr>
        <p:spPr>
          <a:xfrm rot="14450518">
            <a:off x="5116539" y="561958"/>
            <a:ext cx="711691" cy="3430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D44D8-8E8C-3968-BBD0-57B0641D205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30075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86" y="1808251"/>
            <a:ext cx="3821501" cy="3092461"/>
          </a:xfrm>
        </p:spPr>
        <p:txBody>
          <a:bodyPr/>
          <a:lstStyle/>
          <a:p>
            <a:r>
              <a:rPr lang="en-US" sz="2000" dirty="0"/>
              <a:t>High Level View:</a:t>
            </a:r>
          </a:p>
          <a:p>
            <a:pPr lvl="1"/>
            <a:r>
              <a:rPr lang="en-US" sz="1800" dirty="0"/>
              <a:t>Transports of information (files, data, audio, video, etc.) </a:t>
            </a:r>
            <a:r>
              <a:rPr lang="en-US" sz="1800" b="1" i="1" dirty="0"/>
              <a:t>between application program </a:t>
            </a:r>
            <a:r>
              <a:rPr lang="en-US" sz="1800" dirty="0"/>
              <a:t>running</a:t>
            </a:r>
            <a:r>
              <a:rPr lang="en-US" sz="1800" b="1" i="1" dirty="0"/>
              <a:t> </a:t>
            </a:r>
            <a:r>
              <a:rPr lang="en-US" sz="1800" dirty="0"/>
              <a:t>on different machines. </a:t>
            </a:r>
          </a:p>
          <a:p>
            <a:pPr lvl="2"/>
            <a:r>
              <a:rPr lang="en-US" sz="1600" dirty="0"/>
              <a:t>Web (HTTP) </a:t>
            </a:r>
          </a:p>
          <a:p>
            <a:pPr lvl="2"/>
            <a:r>
              <a:rPr lang="en-US" sz="1600" dirty="0"/>
              <a:t>E-mail</a:t>
            </a:r>
          </a:p>
          <a:p>
            <a:pPr lvl="2"/>
            <a:r>
              <a:rPr lang="en-US" sz="1600" dirty="0"/>
              <a:t>Video </a:t>
            </a:r>
          </a:p>
          <a:p>
            <a:pPr lvl="2"/>
            <a:r>
              <a:rPr lang="en-US" sz="1600" dirty="0"/>
              <a:t>Audio</a:t>
            </a:r>
          </a:p>
          <a:p>
            <a:pPr lvl="2"/>
            <a:r>
              <a:rPr lang="en-US" sz="1600" dirty="0"/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B0904BEE-80FD-02C9-9A35-B499F4584FAA}"/>
              </a:ext>
            </a:extLst>
          </p:cNvPr>
          <p:cNvSpPr/>
          <p:nvPr/>
        </p:nvSpPr>
        <p:spPr>
          <a:xfrm>
            <a:off x="3740660" y="1244491"/>
            <a:ext cx="804830" cy="56376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ounded Rectangle 637">
            <a:extLst>
              <a:ext uri="{FF2B5EF4-FFF2-40B4-BE49-F238E27FC236}">
                <a16:creationId xmlns:a16="http://schemas.microsoft.com/office/drawing/2014/main" id="{7BFF2829-17C0-EC00-4393-2AC693EB499E}"/>
              </a:ext>
            </a:extLst>
          </p:cNvPr>
          <p:cNvSpPr/>
          <p:nvPr/>
        </p:nvSpPr>
        <p:spPr>
          <a:xfrm>
            <a:off x="4938684" y="2997916"/>
            <a:ext cx="668172" cy="39041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ounded Rectangle 638">
            <a:extLst>
              <a:ext uri="{FF2B5EF4-FFF2-40B4-BE49-F238E27FC236}">
                <a16:creationId xmlns:a16="http://schemas.microsoft.com/office/drawing/2014/main" id="{AFE450BD-AA2B-18E8-E5A7-8E160D17F700}"/>
              </a:ext>
            </a:extLst>
          </p:cNvPr>
          <p:cNvSpPr/>
          <p:nvPr/>
        </p:nvSpPr>
        <p:spPr>
          <a:xfrm>
            <a:off x="8074642" y="1244491"/>
            <a:ext cx="1069358" cy="47129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B7A709E-B046-5C9D-79FE-D40B041DB9BE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306F03-B5A0-27B6-AE1E-5B9AD8D1BBF2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322160-3457-1A9C-1A0B-93774F707E0B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F8B7CB-A9DE-886D-C095-296241C57B10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5EED64-3EC1-5CFF-699B-6F4CB97FCFA9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2799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4">
            <a:extLst>
              <a:ext uri="{FF2B5EF4-FFF2-40B4-BE49-F238E27FC236}">
                <a16:creationId xmlns:a16="http://schemas.microsoft.com/office/drawing/2014/main" id="{D8DDD6A5-7BE1-EA3C-E63D-2756D4AB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071" y="0"/>
            <a:ext cx="5405669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0E31EC-6201-909D-7859-C1787307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257" y="330031"/>
            <a:ext cx="2322161" cy="914881"/>
          </a:xfrm>
        </p:spPr>
        <p:txBody>
          <a:bodyPr/>
          <a:lstStyle/>
          <a:p>
            <a:r>
              <a:rPr lang="en-US" sz="2800" dirty="0"/>
              <a:t>The Internet</a:t>
            </a:r>
          </a:p>
        </p:txBody>
      </p:sp>
      <p:sp>
        <p:nvSpPr>
          <p:cNvPr id="631" name="Text Placeholder 630">
            <a:extLst>
              <a:ext uri="{FF2B5EF4-FFF2-40B4-BE49-F238E27FC236}">
                <a16:creationId xmlns:a16="http://schemas.microsoft.com/office/drawing/2014/main" id="{C90B5850-B4D1-E850-576C-E16F582C5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50" y="1539423"/>
            <a:ext cx="3591970" cy="3527588"/>
          </a:xfrm>
        </p:spPr>
        <p:txBody>
          <a:bodyPr/>
          <a:lstStyle/>
          <a:p>
            <a:r>
              <a:rPr lang="en-US" sz="2000" b="1" dirty="0"/>
              <a:t>“Stuff” in the Middle</a:t>
            </a:r>
          </a:p>
          <a:p>
            <a:pPr lvl="1"/>
            <a:r>
              <a:rPr lang="en-US" sz="1800" dirty="0"/>
              <a:t>Process to Process</a:t>
            </a:r>
          </a:p>
          <a:p>
            <a:pPr lvl="2"/>
            <a:r>
              <a:rPr lang="en-US" sz="1600" b="1" i="1" dirty="0"/>
              <a:t>Transfer Control Protocol (TCP)</a:t>
            </a:r>
          </a:p>
          <a:p>
            <a:pPr lvl="2"/>
            <a:r>
              <a:rPr lang="en-US" sz="1600" b="1" i="1" dirty="0"/>
              <a:t>User Datagram Protocol (UDP)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Host to Host</a:t>
            </a:r>
          </a:p>
          <a:p>
            <a:pPr lvl="2"/>
            <a:r>
              <a:rPr lang="en-US" sz="1600" b="1" i="1" dirty="0"/>
              <a:t>Internet Protocol (IP)</a:t>
            </a:r>
            <a:endParaRPr lang="en-US" sz="800" b="1" i="1" dirty="0"/>
          </a:p>
          <a:p>
            <a:pPr lvl="2"/>
            <a:endParaRPr lang="en-US" sz="800" b="1" i="1" dirty="0"/>
          </a:p>
          <a:p>
            <a:pPr lvl="1"/>
            <a:r>
              <a:rPr lang="en-US" sz="1800" dirty="0"/>
              <a:t>Across a Single Link</a:t>
            </a:r>
          </a:p>
          <a:p>
            <a:pPr lvl="2"/>
            <a:r>
              <a:rPr lang="en-US" sz="1600" dirty="0"/>
              <a:t>Ethernet</a:t>
            </a:r>
          </a:p>
          <a:p>
            <a:pPr lvl="2"/>
            <a:r>
              <a:rPr lang="en-US" sz="1600" dirty="0" err="1"/>
              <a:t>WiFi</a:t>
            </a:r>
            <a:endParaRPr lang="en-US" sz="1600" dirty="0"/>
          </a:p>
          <a:p>
            <a:pPr lvl="2"/>
            <a:r>
              <a:rPr lang="en-US" sz="1600" dirty="0"/>
              <a:t>3,4,5G</a:t>
            </a:r>
          </a:p>
          <a:p>
            <a:pPr marL="1054100" lvl="2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AFB25-4935-33B5-2D3C-28E1B93CCE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688B866-1F6C-F8D8-AC73-4E92ED4FA638}"/>
              </a:ext>
            </a:extLst>
          </p:cNvPr>
          <p:cNvSpPr txBox="1"/>
          <p:nvPr/>
        </p:nvSpPr>
        <p:spPr>
          <a:xfrm>
            <a:off x="3785346" y="1244912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(Zoom)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965E6075-7241-141E-D1C2-448609880AC4}"/>
              </a:ext>
            </a:extLst>
          </p:cNvPr>
          <p:cNvSpPr txBox="1"/>
          <p:nvPr/>
        </p:nvSpPr>
        <p:spPr>
          <a:xfrm>
            <a:off x="6362448" y="-3079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(5G)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B32FC-A371-C9FD-9B4F-8D9154BAB087}"/>
              </a:ext>
            </a:extLst>
          </p:cNvPr>
          <p:cNvSpPr txBox="1"/>
          <p:nvPr/>
        </p:nvSpPr>
        <p:spPr>
          <a:xfrm>
            <a:off x="8288648" y="415952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(UDP)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7B6774-B394-59B4-B1BE-259C6D17B2B7}"/>
              </a:ext>
            </a:extLst>
          </p:cNvPr>
          <p:cNvCxnSpPr/>
          <p:nvPr/>
        </p:nvCxnSpPr>
        <p:spPr>
          <a:xfrm flipV="1">
            <a:off x="6362448" y="955497"/>
            <a:ext cx="983574" cy="48288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46FC15-6CCA-640E-86F7-E740E37C6975}"/>
              </a:ext>
            </a:extLst>
          </p:cNvPr>
          <p:cNvCxnSpPr>
            <a:cxnSpLocks/>
          </p:cNvCxnSpPr>
          <p:nvPr/>
        </p:nvCxnSpPr>
        <p:spPr>
          <a:xfrm flipV="1">
            <a:off x="6886078" y="1244912"/>
            <a:ext cx="0" cy="1215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AE0F68F-FA4A-D9C6-BC97-87982CDC473A}"/>
              </a:ext>
            </a:extLst>
          </p:cNvPr>
          <p:cNvCxnSpPr>
            <a:cxnSpLocks/>
          </p:cNvCxnSpPr>
          <p:nvPr/>
        </p:nvCxnSpPr>
        <p:spPr>
          <a:xfrm flipV="1">
            <a:off x="7572054" y="924675"/>
            <a:ext cx="0" cy="238045"/>
          </a:xfrm>
          <a:prstGeom prst="straightConnector1">
            <a:avLst/>
          </a:prstGeom>
          <a:ln w="3492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77AD0-486E-C737-5683-24395FC09CE8}"/>
              </a:ext>
            </a:extLst>
          </p:cNvPr>
          <p:cNvCxnSpPr>
            <a:cxnSpLocks/>
          </p:cNvCxnSpPr>
          <p:nvPr/>
        </p:nvCxnSpPr>
        <p:spPr>
          <a:xfrm flipH="1">
            <a:off x="6994175" y="1037691"/>
            <a:ext cx="526508" cy="3508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B212B71-B4F4-A85F-E22D-88102A6D951F}"/>
              </a:ext>
            </a:extLst>
          </p:cNvPr>
          <p:cNvGrpSpPr/>
          <p:nvPr/>
        </p:nvGrpSpPr>
        <p:grpSpPr>
          <a:xfrm>
            <a:off x="1658890" y="2013215"/>
            <a:ext cx="7400884" cy="2537014"/>
            <a:chOff x="1658890" y="2013215"/>
            <a:chExt cx="7400884" cy="253701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8DF7068-DCA1-D358-7A2E-AF731221F640}"/>
                </a:ext>
              </a:extLst>
            </p:cNvPr>
            <p:cNvSpPr/>
            <p:nvPr/>
          </p:nvSpPr>
          <p:spPr>
            <a:xfrm>
              <a:off x="1658890" y="2013215"/>
              <a:ext cx="2205539" cy="307777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8B68C6-2C72-A430-FB15-0F31E90253D9}"/>
                </a:ext>
              </a:extLst>
            </p:cNvPr>
            <p:cNvSpPr/>
            <p:nvPr/>
          </p:nvSpPr>
          <p:spPr>
            <a:xfrm>
              <a:off x="8288648" y="3911048"/>
              <a:ext cx="771126" cy="639181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4B9E9-2910-5152-021B-B940A95F4915}"/>
              </a:ext>
            </a:extLst>
          </p:cNvPr>
          <p:cNvGrpSpPr/>
          <p:nvPr/>
        </p:nvGrpSpPr>
        <p:grpSpPr>
          <a:xfrm>
            <a:off x="1658890" y="1307847"/>
            <a:ext cx="5445095" cy="2379788"/>
            <a:chOff x="1658890" y="1307847"/>
            <a:chExt cx="5445095" cy="237978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064F7C8-0D52-17E7-1359-794D741AA60F}"/>
                </a:ext>
              </a:extLst>
            </p:cNvPr>
            <p:cNvSpPr/>
            <p:nvPr/>
          </p:nvSpPr>
          <p:spPr>
            <a:xfrm>
              <a:off x="6705182" y="1307847"/>
              <a:ext cx="398803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3B3E25C-F7D3-EE7F-4789-542153C85AC1}"/>
                </a:ext>
              </a:extLst>
            </p:cNvPr>
            <p:cNvSpPr/>
            <p:nvPr/>
          </p:nvSpPr>
          <p:spPr>
            <a:xfrm>
              <a:off x="1658890" y="3379858"/>
              <a:ext cx="2205539" cy="307777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8DDAA4-F974-2D0F-5CA2-D33BB3CF1F3E}"/>
              </a:ext>
            </a:extLst>
          </p:cNvPr>
          <p:cNvGrpSpPr/>
          <p:nvPr/>
        </p:nvGrpSpPr>
        <p:grpSpPr>
          <a:xfrm>
            <a:off x="1658890" y="16083"/>
            <a:ext cx="5370749" cy="5050928"/>
            <a:chOff x="1658890" y="16083"/>
            <a:chExt cx="5370749" cy="5050928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1795BAE-47BA-E3D9-5EF9-34F7FB67206E}"/>
                </a:ext>
              </a:extLst>
            </p:cNvPr>
            <p:cNvSpPr/>
            <p:nvPr/>
          </p:nvSpPr>
          <p:spPr>
            <a:xfrm>
              <a:off x="1658890" y="4013515"/>
              <a:ext cx="2205538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9B85B9-0195-4F48-578D-B578F97AA8E5}"/>
                </a:ext>
              </a:extLst>
            </p:cNvPr>
            <p:cNvSpPr/>
            <p:nvPr/>
          </p:nvSpPr>
          <p:spPr>
            <a:xfrm>
              <a:off x="6441600" y="4680777"/>
              <a:ext cx="588039" cy="386234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E0E8A7E-0854-43C3-14D9-1C0F35B8462C}"/>
                </a:ext>
              </a:extLst>
            </p:cNvPr>
            <p:cNvSpPr/>
            <p:nvPr/>
          </p:nvSpPr>
          <p:spPr>
            <a:xfrm>
              <a:off x="4325420" y="3436923"/>
              <a:ext cx="925440" cy="307777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31CA426-C0FB-DBF9-3038-C945B4C30F25}"/>
                </a:ext>
              </a:extLst>
            </p:cNvPr>
            <p:cNvSpPr/>
            <p:nvPr/>
          </p:nvSpPr>
          <p:spPr>
            <a:xfrm>
              <a:off x="6329790" y="16083"/>
              <a:ext cx="542136" cy="482885"/>
            </a:xfrm>
            <a:prstGeom prst="roundRect">
              <a:avLst/>
            </a:prstGeom>
            <a:solidFill>
              <a:srgbClr val="7030A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951733-E45D-7707-7643-957F635AEF3F}"/>
              </a:ext>
            </a:extLst>
          </p:cNvPr>
          <p:cNvSpPr txBox="1"/>
          <p:nvPr/>
        </p:nvSpPr>
        <p:spPr>
          <a:xfrm>
            <a:off x="3366147" y="4929937"/>
            <a:ext cx="5833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/videos/1/1/1.1_video_slides_posted.pptx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9640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8C6798-45DA-EE1C-1750-EF12A73CB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36" y="149946"/>
            <a:ext cx="4944300" cy="645300"/>
          </a:xfrm>
        </p:spPr>
        <p:txBody>
          <a:bodyPr/>
          <a:lstStyle/>
          <a:p>
            <a:r>
              <a:rPr lang="en-US" sz="2800" dirty="0"/>
              <a:t>Packet Switched Networks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8B47C2-54BD-F5D1-63EB-6A691C002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369" y="1272277"/>
            <a:ext cx="7308034" cy="3126223"/>
          </a:xfrm>
        </p:spPr>
        <p:txBody>
          <a:bodyPr/>
          <a:lstStyle/>
          <a:p>
            <a:r>
              <a:rPr lang="en-US" sz="2400" dirty="0"/>
              <a:t>The Internet is a </a:t>
            </a:r>
            <a:r>
              <a:rPr lang="en-US" sz="2400" b="1" i="1" dirty="0"/>
              <a:t>packet switched network</a:t>
            </a:r>
            <a:r>
              <a:rPr lang="en-US" sz="2400" dirty="0"/>
              <a:t>.</a:t>
            </a:r>
          </a:p>
          <a:p>
            <a:pPr lvl="1"/>
            <a:r>
              <a:rPr lang="en-US" sz="1800" dirty="0"/>
              <a:t>Messages are divided into small chunks called </a:t>
            </a:r>
            <a:r>
              <a:rPr lang="en-US" sz="1800" b="1" i="1" dirty="0"/>
              <a:t>packets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Packets can take different paths from source to destination.</a:t>
            </a:r>
          </a:p>
          <a:p>
            <a:pPr lvl="1"/>
            <a:r>
              <a:rPr lang="en-US" sz="1800" dirty="0"/>
              <a:t>The communication links between nodes are shared.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CFC31-CC6A-1E42-A1E1-EFD59A14992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F307CB9-AAEF-20C5-C9B0-2D3CDAE26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137" y="1249137"/>
            <a:ext cx="73657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285FBBC-3ED2-ED27-4F78-BD98615FD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236" y="32811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3" descr="A picture containing map, screenshot, diagram, graphics&#10;&#10;Description automatically generated">
            <a:extLst>
              <a:ext uri="{FF2B5EF4-FFF2-40B4-BE49-F238E27FC236}">
                <a16:creationId xmlns:a16="http://schemas.microsoft.com/office/drawing/2014/main" id="{1FC63ABA-BA01-6D8A-874B-A7994FD9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484" y="2841635"/>
            <a:ext cx="6369031" cy="19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3A6BF-D38E-8BB7-9D0B-AF6DA0007B79}"/>
              </a:ext>
            </a:extLst>
          </p:cNvPr>
          <p:cNvSpPr txBox="1"/>
          <p:nvPr/>
        </p:nvSpPr>
        <p:spPr>
          <a:xfrm>
            <a:off x="2148387" y="4867397"/>
            <a:ext cx="484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https://www.apposite-tech.com/blog/packet-switching-vs-circuit-switching/</a:t>
            </a:r>
            <a:endParaRPr lang="en-US" sz="1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0886010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27471</TotalTime>
  <Words>4538</Words>
  <Application>Microsoft Macintosh PowerPoint</Application>
  <PresentationFormat>On-screen Show (16:9)</PresentationFormat>
  <Paragraphs>586</Paragraphs>
  <Slides>29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Century Schoolbook</vt:lpstr>
      <vt:lpstr>Chalkboard</vt:lpstr>
      <vt:lpstr>Helvetica Neue</vt:lpstr>
      <vt:lpstr>Muli</vt:lpstr>
      <vt:lpstr>Nixie One</vt:lpstr>
      <vt:lpstr>Segoe Print</vt:lpstr>
      <vt:lpstr>Symbol</vt:lpstr>
      <vt:lpstr>Imogen template</vt:lpstr>
      <vt:lpstr>NA1 – Network Abstractions</vt:lpstr>
      <vt:lpstr>PowerPoint Presentation</vt:lpstr>
      <vt:lpstr>What is a network?</vt:lpstr>
      <vt:lpstr>The Internet</vt:lpstr>
      <vt:lpstr>The Internet</vt:lpstr>
      <vt:lpstr>The Internet</vt:lpstr>
      <vt:lpstr>The Internet</vt:lpstr>
      <vt:lpstr>The Internet</vt:lpstr>
      <vt:lpstr>Packet Switched Networks</vt:lpstr>
      <vt:lpstr>Circuit Switched Networks</vt:lpstr>
      <vt:lpstr>Network Layers (Abstractions)</vt:lpstr>
      <vt:lpstr>Bridging the Chasm: By Metaphor</vt:lpstr>
      <vt:lpstr>Bridging the Chasm: By Metaphor</vt:lpstr>
      <vt:lpstr>Bridging the Chasm: By Metaphor</vt:lpstr>
      <vt:lpstr>An Activity: Simplified Network Layers</vt:lpstr>
      <vt:lpstr>Discussion Questions:</vt:lpstr>
      <vt:lpstr>Bridging the Chasm: Network Layers</vt:lpstr>
      <vt:lpstr>Layer Responsibilities</vt:lpstr>
      <vt:lpstr>Layer Responsibilities</vt:lpstr>
      <vt:lpstr>Network Data Encapsulation</vt:lpstr>
      <vt:lpstr>The Physical Layer</vt:lpstr>
      <vt:lpstr>The Physical Layer</vt:lpstr>
      <vt:lpstr>Physical Layer Encodings</vt:lpstr>
      <vt:lpstr>Physical Layer Speeds</vt:lpstr>
      <vt:lpstr>Network Speeds</vt:lpstr>
      <vt:lpstr>Acknowledgments</vt:lpstr>
      <vt:lpstr>PROTOCOL’s HERE?</vt:lpstr>
      <vt:lpstr>Protocols</vt:lpstr>
      <vt:lpstr>Protocol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546</cp:revision>
  <dcterms:created xsi:type="dcterms:W3CDTF">2020-11-19T19:43:32Z</dcterms:created>
  <dcterms:modified xsi:type="dcterms:W3CDTF">2023-04-24T13:01:25Z</dcterms:modified>
</cp:coreProperties>
</file>